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4" r:id="rId1"/>
  </p:sldMasterIdLst>
  <p:notesMasterIdLst>
    <p:notesMasterId r:id="rId41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8" r:id="rId12"/>
    <p:sldId id="267" r:id="rId13"/>
    <p:sldId id="269" r:id="rId14"/>
    <p:sldId id="270" r:id="rId15"/>
    <p:sldId id="271" r:id="rId16"/>
    <p:sldId id="281" r:id="rId17"/>
    <p:sldId id="288" r:id="rId18"/>
    <p:sldId id="272" r:id="rId19"/>
    <p:sldId id="297" r:id="rId20"/>
    <p:sldId id="273" r:id="rId21"/>
    <p:sldId id="274" r:id="rId22"/>
    <p:sldId id="275" r:id="rId23"/>
    <p:sldId id="276" r:id="rId24"/>
    <p:sldId id="298" r:id="rId25"/>
    <p:sldId id="292" r:id="rId26"/>
    <p:sldId id="299" r:id="rId27"/>
    <p:sldId id="277" r:id="rId28"/>
    <p:sldId id="294" r:id="rId29"/>
    <p:sldId id="278" r:id="rId30"/>
    <p:sldId id="279" r:id="rId31"/>
    <p:sldId id="280" r:id="rId32"/>
    <p:sldId id="282" r:id="rId33"/>
    <p:sldId id="295" r:id="rId34"/>
    <p:sldId id="283" r:id="rId35"/>
    <p:sldId id="287" r:id="rId36"/>
    <p:sldId id="284" r:id="rId37"/>
    <p:sldId id="285" r:id="rId38"/>
    <p:sldId id="261" r:id="rId39"/>
    <p:sldId id="286" r:id="rId40"/>
  </p:sldIdLst>
  <p:sldSz cx="18288000" cy="10287000"/>
  <p:notesSz cx="6858000" cy="9144000"/>
  <p:embeddedFontLst>
    <p:embeddedFont>
      <p:font typeface="Canva Sans" panose="020B0604020202020204" charset="0"/>
      <p:regular r:id="rId42"/>
    </p:embeddedFont>
    <p:embeddedFont>
      <p:font typeface="Canva Sans Bold" panose="020B0604020202020204" charset="0"/>
      <p:regular r:id="rId43"/>
    </p:embeddedFont>
    <p:embeddedFont>
      <p:font typeface="Poppins Medium" panose="00000600000000000000" pitchFamily="2" charset="0"/>
      <p:regular r:id="rId44"/>
      <p:italic r:id="rId45"/>
    </p:embeddedFont>
    <p:embeddedFont>
      <p:font typeface="Poppins Medium Bold" panose="020B0604020202020204" charset="0"/>
      <p:regular r:id="rId4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74510" autoAdjust="0"/>
  </p:normalViewPr>
  <p:slideViewPr>
    <p:cSldViewPr>
      <p:cViewPr varScale="1">
        <p:scale>
          <a:sx n="32" d="100"/>
          <a:sy n="32" d="100"/>
        </p:scale>
        <p:origin x="1340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1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2.fntdata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5.fntdata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693ACD-BDB9-43FE-B39E-77960A544645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D19082-44B3-44FB-A4F0-F473235886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9399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/>
              <a:t>Чому ця лекція важлива?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D19082-44B3-44FB-A4F0-F473235886E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8976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dirty="0"/>
              <a:t>Чому ця лекція важлива?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D19082-44B3-44FB-A4F0-F473235886E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9042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uk-UA" dirty="0"/>
              <a:t>Англійська С1</a:t>
            </a:r>
            <a:r>
              <a:rPr lang="en-US" dirty="0"/>
              <a:t>. 2. </a:t>
            </a:r>
            <a:r>
              <a:rPr lang="uk-UA" dirty="0"/>
              <a:t>Навчалась у Відні</a:t>
            </a:r>
            <a:r>
              <a:rPr lang="en-US" dirty="0"/>
              <a:t>. </a:t>
            </a:r>
            <a:r>
              <a:rPr lang="uk-UA" dirty="0"/>
              <a:t>3 бакалавра, 2 спеціаліста. </a:t>
            </a:r>
            <a:r>
              <a:rPr lang="en-US" dirty="0"/>
              <a:t>3. </a:t>
            </a:r>
            <a:r>
              <a:rPr lang="uk-UA" dirty="0"/>
              <a:t>Працювала програмістом в Німеччині, ще до того як це стало популярним. 4. Стала керівником розробки в швейцарському стартапі. 5. Завершувала безліч онлайн курсів – а прохідність менше 10%. 6. Купила квартиру і зробила ремонт. 7. Розпочала власну справу з вкладом 50</a:t>
            </a:r>
            <a:r>
              <a:rPr lang="en-US" dirty="0"/>
              <a:t>$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D19082-44B3-44FB-A4F0-F473235886E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4299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/>
              <a:t>Ми донатимо, замість того, щоб купити собі морозиво, тому що на даний момент, відчуття, що я добра людина, для мене приємніше, ніж смак морозива в роті.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D19082-44B3-44FB-A4F0-F473235886E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5804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D19082-44B3-44FB-A4F0-F473235886E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0921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/>
              <a:t>Якби мене всі поважали, я була б щасливою. Якби я могла їздити в комфортному авто, а не в брудних маршрутках.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D19082-44B3-44FB-A4F0-F473235886E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1867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dirty="0"/>
              <a:t>Ми не спасаємо світ, поки самі не маємо що їсти. Так само як в літаку є правило – одіваємо кисневу маску спочатку собі, і потім дитині!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D19082-44B3-44FB-A4F0-F473235886E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1921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/>
              <a:t>Це потрібно визначити, щоб йти правилним шляхом і не витрачати марно гроші на дорогі реці, які не приведуть вас до цілі.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D19082-44B3-44FB-A4F0-F473235886E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4300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/>
              <a:t>За допомогою авто я показую світу хто я, який у мене характер. Мало хто бачив мої дипломи, чи знає який у мене професійний досвід.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D19082-44B3-44FB-A4F0-F473235886E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8987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D19082-44B3-44FB-A4F0-F473235886E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1155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/>
              <a:t>Авто, квартира і т.д.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D19082-44B3-44FB-A4F0-F473235886E4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7783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/>
              <a:t>Більше відноситься до наступних етапів планування і реалізації. Але також може допомогти вибрати ціль.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D19082-44B3-44FB-A4F0-F473235886E4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5418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D19082-44B3-44FB-A4F0-F473235886E4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0226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/>
              <a:t>Таки чином наша мрія претворилась з авто на створення курсу. Але створення курсу, ще не ціль!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D19082-44B3-44FB-A4F0-F473235886E4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5170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/>
              <a:t>Одна моя знайома боялась відкрити бізнес, щоб не збанкрутувати. Але все життя прожила в крайній бідності – по факту вона і була банкротом. Висновок – якщо б вона спробувала, вона б нічого не втратила, але у неї був шанс стати успішною бізнес-леді.</a:t>
            </a:r>
          </a:p>
          <a:p>
            <a:endParaRPr lang="uk-UA" dirty="0"/>
          </a:p>
          <a:p>
            <a:r>
              <a:rPr lang="uk-UA" dirty="0"/>
              <a:t>Мій приклад – я не записувала курси, тому що вважала, що втрачу багато часу, але насправді вільний час я витрачала на соцмережі, тож якщо я витрачу його на запис курсів, я нічого не втрачу.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D19082-44B3-44FB-A4F0-F473235886E4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7570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/>
              <a:t>Записуємо мрію у формі </a:t>
            </a:r>
            <a:r>
              <a:rPr lang="en-US" dirty="0"/>
              <a:t>SMART</a:t>
            </a:r>
            <a:r>
              <a:rPr lang="uk-UA" dirty="0"/>
              <a:t> цілі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D19082-44B3-44FB-A4F0-F473235886E4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9847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D19082-44B3-44FB-A4F0-F473235886E4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8737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/>
              <a:t>Не можу похудати, бо досягаю багато цілей і купую собі чіт-міли. </a:t>
            </a:r>
            <a:r>
              <a:rPr lang="uk-UA"/>
              <a:t>(Дуже вдалий жарт </a:t>
            </a:r>
            <a:r>
              <a:rPr lang="uk-UA" dirty="0"/>
              <a:t>:-))))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D19082-44B3-44FB-A4F0-F473235886E4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51694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D19082-44B3-44FB-A4F0-F473235886E4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2306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FA8BDC-F52E-7231-8FE4-FFB5386C7C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1239F5-A076-8139-FD8C-0E36D2AF86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0690E6-35BF-0909-D239-FF2A4969B6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505C78-FA3E-1D64-2E82-01546CB63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2F72B6-42BD-8223-13C4-ACB39B2CF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25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FDC58-D815-5247-D72B-AA1233392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5E82B9-5FB9-F2FF-CB33-DC2029FD9C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0B07BA-B3CB-1B2E-7544-5B0CD1AA4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FC924E-177A-9611-D54E-BE8A7C479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96290D-EA60-0716-FCB8-E79B1A7B2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3339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E5EDB-2BE9-DD57-523A-2638FE1DB8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4608"/>
            <a:ext cx="1577340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87D0C3-67F9-F828-44A7-642741D9C0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195"/>
            <a:ext cx="1577340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82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82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7E0649-9F52-B2B3-F741-D23E8254AF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AB3D58-86F5-5D6A-B64D-ADE4F2359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4091C-A84A-BFCD-005E-CBC925BAD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642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311D0F-BB76-4E97-0F5F-541782A2C4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031573-5A42-BCC0-7DD4-8C1ECAD0CB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964C9E-552D-0722-3ECC-F9C0E813EF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58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415842-3E2E-B821-4ACE-BC9DBB686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C631DF-777E-C3E6-B069-BDB176179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7E1B50-0E43-EB55-5E2F-BA767423C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4257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B739A-7FEF-D3FC-C951-29C3737684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2" y="547688"/>
            <a:ext cx="15773400" cy="198834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E5B172-5041-3026-B3F6-1FE6F0E6B9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9683" y="2521745"/>
            <a:ext cx="7736681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D56A93-C439-4F6D-F007-4122AB5880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59683" y="3757613"/>
            <a:ext cx="7736681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4F19DF-1F3B-2526-4795-278AA64929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258300" y="2521745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12DF79-0812-0E2C-7D1C-ADA61030DE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4782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5D5DA93-ED78-C283-3D36-AD90B751E5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4886A8E-5C0C-4285-042E-E0C694129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E1D0791-6B9A-095E-46E8-02C248E5D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0325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7F998-F567-D299-F2D8-0890CF091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DDBCB12-9592-C89F-983B-1347C0BAD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2B4F09-62C4-9E61-62DE-FE8EC3951E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5C712F-A186-71A9-84B6-7F3355220E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831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CE3FFA6-1848-0E3B-B7CA-F50EEACF3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E9E6C5-186C-B441-0E34-0E5EAFB7A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F8A3A7-E64D-D5C3-D0B8-FB28471FA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079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A2016-C1E2-BF6B-ADB0-C43BDBD7A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4A89E0-3D68-95B3-F68D-19111E99F8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8E1D6C-AFAE-65CD-722A-92AFA0B4C8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C3AD1B-E232-DE32-7152-3869559CB0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97B973-47C6-6D50-7ACC-63158AABB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016181-F10F-7117-6CAC-F1E9CB6AA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4104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3D2C0-9B89-5B78-A5B0-3432B87E7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192C16-217D-1BE6-57AD-371355862F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42CD16-446E-5E6B-88BB-E902B9D02C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C3C0C9-1535-0140-8147-62A7337B51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A2E79B-8EEB-AD35-2055-96F739938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4AD299-0F76-2EF5-D659-2E6AD6A54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9241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ED7FA-3A75-EE17-8F7D-A77B0BC16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EB16EB-8935-71CF-31E6-6964843274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CD8EF3-15BD-F473-0295-1E6BA24E7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6F3D9A-4418-2C29-6CCF-B11F69D69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D7C1-9B9A-1C92-49AD-2C2C06DC8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459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26F029-5293-6A62-B414-F4E455A8A5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3087350" y="547688"/>
            <a:ext cx="3943350" cy="871775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0DD4AA7-4A7F-2368-1415-0B4036B78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57300" y="547688"/>
            <a:ext cx="11601450" cy="871775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4F31E0-0C53-C17E-6C05-6D3D31205B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BDA4CD-CA13-BA30-5E3D-4473EDCBB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7269D6-92E7-F80F-1F04-DD3C529FF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362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DBF94FF-E844-FCC2-AC1B-DA44303FE2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98C452-C8C2-DC28-F28C-2D38E47F66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7535EB-30AD-F868-0EA5-D34ADE5F23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9A2129-05F5-8370-1DAE-47880609E5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BBB179-0BFD-C511-E854-D741BE3E2A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915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6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7.svg"/><Relationship Id="rId9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6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7.svg"/><Relationship Id="rId9" Type="http://schemas.openxmlformats.org/officeDocument/2006/relationships/image" Target="../media/image16.sv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image" Target="../media/image2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C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52379" y="701612"/>
            <a:ext cx="8071716" cy="9585388"/>
          </a:xfrm>
          <a:custGeom>
            <a:avLst/>
            <a:gdLst/>
            <a:ahLst/>
            <a:cxnLst/>
            <a:rect l="l" t="t" r="r" b="b"/>
            <a:pathLst>
              <a:path w="10588697" h="11135341">
                <a:moveTo>
                  <a:pt x="0" y="0"/>
                </a:moveTo>
                <a:lnTo>
                  <a:pt x="10588697" y="0"/>
                </a:lnTo>
                <a:lnTo>
                  <a:pt x="10588697" y="11135341"/>
                </a:lnTo>
                <a:lnTo>
                  <a:pt x="0" y="111353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0" y="0"/>
            <a:ext cx="10922725" cy="10287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1028700" y="978694"/>
            <a:ext cx="8577984" cy="2967306"/>
            <a:chOff x="0" y="-66675"/>
            <a:chExt cx="11437313" cy="3956408"/>
          </a:xfrm>
        </p:grpSpPr>
        <p:sp>
          <p:nvSpPr>
            <p:cNvPr id="5" name="TextBox 5"/>
            <p:cNvSpPr txBox="1"/>
            <p:nvPr/>
          </p:nvSpPr>
          <p:spPr>
            <a:xfrm>
              <a:off x="0" y="1412640"/>
              <a:ext cx="11437313" cy="24770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4224"/>
                </a:lnSpc>
              </a:pPr>
              <a:r>
                <a:rPr lang="uk-UA" sz="12700" b="1" dirty="0">
                  <a:solidFill>
                    <a:srgbClr val="000000"/>
                  </a:solidFill>
                  <a:latin typeface="Arial" panose="020B0604020202020204" pitchFamily="34" charset="0"/>
                  <a:ea typeface="Poppins Medium Bold"/>
                  <a:cs typeface="Arial" panose="020B0604020202020204" pitchFamily="34" charset="0"/>
                  <a:sym typeface="Poppins Medium Bold"/>
                </a:rPr>
                <a:t>Лекція 1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66675"/>
              <a:ext cx="11437313" cy="7183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4619"/>
                </a:lnSpc>
              </a:pPr>
              <a:r>
                <a:rPr lang="en-US" sz="3299" spc="164" dirty="0">
                  <a:solidFill>
                    <a:srgbClr val="000000"/>
                  </a:solidFill>
                  <a:latin typeface="Arial" panose="020B0604020202020204" pitchFamily="34" charset="0"/>
                  <a:ea typeface="Poppins Light Bold"/>
                  <a:cs typeface="Arial" panose="020B0604020202020204" pitchFamily="34" charset="0"/>
                  <a:sym typeface="Poppins Light Bold"/>
                </a:rPr>
                <a:t>sophiospace.com                   kolo24.club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028700" y="8281447"/>
            <a:ext cx="5657850" cy="976853"/>
            <a:chOff x="0" y="0"/>
            <a:chExt cx="7543800" cy="1302470"/>
          </a:xfrm>
        </p:grpSpPr>
        <p:grpSp>
          <p:nvGrpSpPr>
            <p:cNvPr id="8" name="Group 8"/>
            <p:cNvGrpSpPr/>
            <p:nvPr/>
          </p:nvGrpSpPr>
          <p:grpSpPr>
            <a:xfrm>
              <a:off x="0" y="0"/>
              <a:ext cx="7543800" cy="1302470"/>
              <a:chOff x="0" y="0"/>
              <a:chExt cx="3824982" cy="6604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3824982" cy="660400"/>
              </a:xfrm>
              <a:custGeom>
                <a:avLst/>
                <a:gdLst/>
                <a:ahLst/>
                <a:cxnLst/>
                <a:rect l="l" t="t" r="r" b="b"/>
                <a:pathLst>
                  <a:path w="3824982" h="660400">
                    <a:moveTo>
                      <a:pt x="3700522" y="660400"/>
                    </a:moveTo>
                    <a:lnTo>
                      <a:pt x="124460" y="660400"/>
                    </a:lnTo>
                    <a:cubicBezTo>
                      <a:pt x="55880" y="660400"/>
                      <a:pt x="0" y="604520"/>
                      <a:pt x="0" y="535940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3700522" y="0"/>
                    </a:lnTo>
                    <a:cubicBezTo>
                      <a:pt x="3769102" y="0"/>
                      <a:pt x="3824982" y="55880"/>
                      <a:pt x="3824982" y="124460"/>
                    </a:cubicBezTo>
                    <a:lnTo>
                      <a:pt x="3824982" y="535940"/>
                    </a:lnTo>
                    <a:cubicBezTo>
                      <a:pt x="3824982" y="604520"/>
                      <a:pt x="3769102" y="660400"/>
                      <a:pt x="3700522" y="660400"/>
                    </a:cubicBezTo>
                    <a:close/>
                  </a:path>
                </a:pathLst>
              </a:custGeom>
              <a:solidFill>
                <a:srgbClr val="EDECED"/>
              </a:solidFill>
            </p:spPr>
            <p:txBody>
              <a:bodyPr/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0" name="TextBox 10"/>
            <p:cNvSpPr txBox="1"/>
            <p:nvPr/>
          </p:nvSpPr>
          <p:spPr>
            <a:xfrm>
              <a:off x="297453" y="264097"/>
              <a:ext cx="6948893" cy="70760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479"/>
                </a:lnSpc>
              </a:pPr>
              <a:r>
                <a:rPr lang="en-US" sz="3199">
                  <a:solidFill>
                    <a:srgbClr val="000000"/>
                  </a:solidFill>
                  <a:latin typeface="Arial" panose="020B0604020202020204" pitchFamily="34" charset="0"/>
                  <a:ea typeface="Poppins Light Bold"/>
                  <a:cs typeface="Arial" panose="020B0604020202020204" pitchFamily="34" charset="0"/>
                  <a:sym typeface="Poppins Light Bold"/>
                </a:rPr>
                <a:t>Мар’яна Киркош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028700" y="4316266"/>
            <a:ext cx="9421718" cy="1495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99"/>
              </a:lnSpc>
              <a:spcBef>
                <a:spcPct val="0"/>
              </a:spcBef>
            </a:pPr>
            <a:r>
              <a:rPr lang="en-US" sz="4999" dirty="0" err="1">
                <a:solidFill>
                  <a:srgbClr val="000000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Як</a:t>
            </a:r>
            <a:r>
              <a:rPr lang="en-US" sz="4999" dirty="0">
                <a:solidFill>
                  <a:srgbClr val="000000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 </a:t>
            </a:r>
            <a:r>
              <a:rPr lang="en-US" sz="4999" dirty="0" err="1">
                <a:solidFill>
                  <a:srgbClr val="000000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ставити</a:t>
            </a:r>
            <a:r>
              <a:rPr lang="en-US" sz="4999" dirty="0">
                <a:solidFill>
                  <a:srgbClr val="000000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 </a:t>
            </a:r>
            <a:r>
              <a:rPr lang="en-US" sz="4999" dirty="0" err="1">
                <a:solidFill>
                  <a:srgbClr val="000000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цілі</a:t>
            </a:r>
            <a:r>
              <a:rPr lang="en-US" sz="4999" dirty="0">
                <a:solidFill>
                  <a:srgbClr val="000000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, </a:t>
            </a:r>
            <a:r>
              <a:rPr lang="en-US" sz="4999" dirty="0" err="1">
                <a:solidFill>
                  <a:srgbClr val="000000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щоб</a:t>
            </a:r>
            <a:r>
              <a:rPr lang="en-US" sz="4999" dirty="0">
                <a:solidFill>
                  <a:srgbClr val="000000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 </a:t>
            </a:r>
            <a:r>
              <a:rPr lang="en-US" sz="4999" dirty="0" err="1">
                <a:solidFill>
                  <a:srgbClr val="000000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досягати</a:t>
            </a:r>
            <a:r>
              <a:rPr lang="en-US" sz="4999" dirty="0">
                <a:solidFill>
                  <a:srgbClr val="000000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 </a:t>
            </a:r>
            <a:r>
              <a:rPr lang="en-US" sz="4999" dirty="0" err="1">
                <a:solidFill>
                  <a:srgbClr val="000000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бажаних</a:t>
            </a:r>
            <a:r>
              <a:rPr lang="en-US" sz="4999" dirty="0">
                <a:solidFill>
                  <a:srgbClr val="000000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 </a:t>
            </a:r>
            <a:r>
              <a:rPr lang="en-US" sz="4999" dirty="0" err="1">
                <a:solidFill>
                  <a:srgbClr val="000000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результатів</a:t>
            </a:r>
            <a:endParaRPr lang="en-US" sz="4999" dirty="0">
              <a:solidFill>
                <a:srgbClr val="000000"/>
              </a:solidFill>
              <a:latin typeface="Arial" panose="020B0604020202020204" pitchFamily="34" charset="0"/>
              <a:ea typeface="Poppins Medium"/>
              <a:cs typeface="Arial" panose="020B0604020202020204" pitchFamily="34" charset="0"/>
              <a:sym typeface="Poppins Medium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529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933714" y="2085975"/>
            <a:ext cx="10420571" cy="6105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</a:pPr>
            <a:r>
              <a:rPr lang="uk-UA" sz="8000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Якщо мрія не перетворюється на ціль, вона назавжди залишиться тільки мрією!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529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3914775"/>
            <a:ext cx="15093559" cy="2447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</a:pPr>
            <a:r>
              <a:rPr lang="uk-UA" sz="8000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Час - найважливіший ресурс, який не поновлюється!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529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144516" y="3238500"/>
            <a:ext cx="10420571" cy="2447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9600"/>
              </a:lnSpc>
            </a:pPr>
            <a:r>
              <a:rPr lang="en-US" sz="8000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Чому варто </a:t>
            </a:r>
            <a:r>
              <a:rPr lang="uk-UA" sz="8000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мене</a:t>
            </a:r>
            <a:r>
              <a:rPr lang="en-US" sz="8000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слухати?</a:t>
            </a:r>
          </a:p>
        </p:txBody>
      </p:sp>
      <p:sp>
        <p:nvSpPr>
          <p:cNvPr id="5" name="Freeform 3">
            <a:extLst>
              <a:ext uri="{FF2B5EF4-FFF2-40B4-BE49-F238E27FC236}">
                <a16:creationId xmlns:a16="http://schemas.microsoft.com/office/drawing/2014/main" id="{62C94EFC-E693-925F-DFF9-F157FA4DA1EF}"/>
              </a:ext>
            </a:extLst>
          </p:cNvPr>
          <p:cNvSpPr/>
          <p:nvPr/>
        </p:nvSpPr>
        <p:spPr>
          <a:xfrm>
            <a:off x="1752601" y="190499"/>
            <a:ext cx="4038600" cy="4475173"/>
          </a:xfrm>
          <a:custGeom>
            <a:avLst/>
            <a:gdLst/>
            <a:ahLst/>
            <a:cxnLst/>
            <a:rect l="l" t="t" r="r" b="b"/>
            <a:pathLst>
              <a:path w="8644306" h="7386953">
                <a:moveTo>
                  <a:pt x="0" y="0"/>
                </a:moveTo>
                <a:lnTo>
                  <a:pt x="8644306" y="0"/>
                </a:lnTo>
                <a:lnTo>
                  <a:pt x="8644306" y="7386952"/>
                </a:lnTo>
                <a:lnTo>
                  <a:pt x="0" y="73869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4">
            <a:extLst>
              <a:ext uri="{FF2B5EF4-FFF2-40B4-BE49-F238E27FC236}">
                <a16:creationId xmlns:a16="http://schemas.microsoft.com/office/drawing/2014/main" id="{852746D2-08C5-011E-AFD9-595218EF27CF}"/>
              </a:ext>
            </a:extLst>
          </p:cNvPr>
          <p:cNvSpPr/>
          <p:nvPr/>
        </p:nvSpPr>
        <p:spPr>
          <a:xfrm rot="10800000">
            <a:off x="1143000" y="5177642"/>
            <a:ext cx="5841585" cy="4572000"/>
          </a:xfrm>
          <a:custGeom>
            <a:avLst/>
            <a:gdLst/>
            <a:ahLst/>
            <a:cxnLst/>
            <a:rect l="l" t="t" r="r" b="b"/>
            <a:pathLst>
              <a:path w="8644306" h="7386953">
                <a:moveTo>
                  <a:pt x="0" y="0"/>
                </a:moveTo>
                <a:lnTo>
                  <a:pt x="8644306" y="0"/>
                </a:lnTo>
                <a:lnTo>
                  <a:pt x="8644306" y="7386953"/>
                </a:lnTo>
                <a:lnTo>
                  <a:pt x="0" y="73869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8276287" y="5307311"/>
            <a:ext cx="8764326" cy="976853"/>
            <a:chOff x="0" y="0"/>
            <a:chExt cx="5925111" cy="6604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925111" cy="660400"/>
            </a:xfrm>
            <a:custGeom>
              <a:avLst/>
              <a:gdLst/>
              <a:ahLst/>
              <a:cxnLst/>
              <a:rect l="l" t="t" r="r" b="b"/>
              <a:pathLst>
                <a:path w="5925111" h="660400">
                  <a:moveTo>
                    <a:pt x="5800651" y="660400"/>
                  </a:moveTo>
                  <a:lnTo>
                    <a:pt x="124460" y="660400"/>
                  </a:lnTo>
                  <a:cubicBezTo>
                    <a:pt x="55880" y="660400"/>
                    <a:pt x="0" y="604520"/>
                    <a:pt x="0" y="5359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800651" y="0"/>
                  </a:lnTo>
                  <a:cubicBezTo>
                    <a:pt x="5869231" y="0"/>
                    <a:pt x="5925111" y="55880"/>
                    <a:pt x="5925111" y="124460"/>
                  </a:cubicBezTo>
                  <a:lnTo>
                    <a:pt x="5925111" y="535940"/>
                  </a:lnTo>
                  <a:cubicBezTo>
                    <a:pt x="5925111" y="604520"/>
                    <a:pt x="5869231" y="660400"/>
                    <a:pt x="5800651" y="660400"/>
                  </a:cubicBezTo>
                  <a:close/>
                </a:path>
              </a:pathLst>
            </a:custGeom>
            <a:solidFill>
              <a:srgbClr val="EDECED"/>
            </a:solidFill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276287" y="6794379"/>
            <a:ext cx="8764326" cy="976853"/>
            <a:chOff x="0" y="0"/>
            <a:chExt cx="5925111" cy="6604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925111" cy="660400"/>
            </a:xfrm>
            <a:custGeom>
              <a:avLst/>
              <a:gdLst/>
              <a:ahLst/>
              <a:cxnLst/>
              <a:rect l="l" t="t" r="r" b="b"/>
              <a:pathLst>
                <a:path w="5925111" h="660400">
                  <a:moveTo>
                    <a:pt x="5800651" y="660400"/>
                  </a:moveTo>
                  <a:lnTo>
                    <a:pt x="124460" y="660400"/>
                  </a:lnTo>
                  <a:cubicBezTo>
                    <a:pt x="55880" y="660400"/>
                    <a:pt x="0" y="604520"/>
                    <a:pt x="0" y="5359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800651" y="0"/>
                  </a:lnTo>
                  <a:cubicBezTo>
                    <a:pt x="5869231" y="0"/>
                    <a:pt x="5925111" y="55880"/>
                    <a:pt x="5925111" y="124460"/>
                  </a:cubicBezTo>
                  <a:lnTo>
                    <a:pt x="5925111" y="535940"/>
                  </a:lnTo>
                  <a:cubicBezTo>
                    <a:pt x="5925111" y="604520"/>
                    <a:pt x="5869231" y="660400"/>
                    <a:pt x="5800651" y="660400"/>
                  </a:cubicBezTo>
                  <a:close/>
                </a:path>
              </a:pathLst>
            </a:custGeom>
            <a:solidFill>
              <a:srgbClr val="EDECED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276287" y="8281447"/>
            <a:ext cx="8764326" cy="976853"/>
            <a:chOff x="0" y="0"/>
            <a:chExt cx="5925111" cy="6604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5925111" cy="660400"/>
            </a:xfrm>
            <a:custGeom>
              <a:avLst/>
              <a:gdLst/>
              <a:ahLst/>
              <a:cxnLst/>
              <a:rect l="l" t="t" r="r" b="b"/>
              <a:pathLst>
                <a:path w="5925111" h="660400">
                  <a:moveTo>
                    <a:pt x="5800651" y="660400"/>
                  </a:moveTo>
                  <a:lnTo>
                    <a:pt x="124460" y="660400"/>
                  </a:lnTo>
                  <a:cubicBezTo>
                    <a:pt x="55880" y="660400"/>
                    <a:pt x="0" y="604520"/>
                    <a:pt x="0" y="5359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800651" y="0"/>
                  </a:lnTo>
                  <a:cubicBezTo>
                    <a:pt x="5869231" y="0"/>
                    <a:pt x="5925111" y="55880"/>
                    <a:pt x="5925111" y="124460"/>
                  </a:cubicBezTo>
                  <a:lnTo>
                    <a:pt x="5925111" y="535940"/>
                  </a:lnTo>
                  <a:cubicBezTo>
                    <a:pt x="5925111" y="604520"/>
                    <a:pt x="5869231" y="660400"/>
                    <a:pt x="5800651" y="660400"/>
                  </a:cubicBezTo>
                  <a:close/>
                </a:path>
              </a:pathLst>
            </a:custGeom>
            <a:solidFill>
              <a:srgbClr val="EDECED"/>
            </a:solidFill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9" name="Freeform 9"/>
          <p:cNvSpPr/>
          <p:nvPr/>
        </p:nvSpPr>
        <p:spPr>
          <a:xfrm>
            <a:off x="1028700" y="2901342"/>
            <a:ext cx="6356958" cy="6356958"/>
          </a:xfrm>
          <a:custGeom>
            <a:avLst/>
            <a:gdLst/>
            <a:ahLst/>
            <a:cxnLst/>
            <a:rect l="l" t="t" r="r" b="b"/>
            <a:pathLst>
              <a:path w="6356958" h="6356958">
                <a:moveTo>
                  <a:pt x="0" y="0"/>
                </a:moveTo>
                <a:lnTo>
                  <a:pt x="6356958" y="0"/>
                </a:lnTo>
                <a:lnTo>
                  <a:pt x="6356958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8668749" y="1085850"/>
            <a:ext cx="8333986" cy="1228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600"/>
              </a:lnSpc>
            </a:pPr>
            <a:r>
              <a:rPr lang="uk-UA" sz="80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Трохи про мене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925314" y="5615715"/>
            <a:ext cx="8115300" cy="407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90"/>
              </a:lnSpc>
              <a:spcBef>
                <a:spcPct val="0"/>
              </a:spcBef>
            </a:pPr>
            <a:r>
              <a:rPr lang="uk-UA" sz="30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Досягнула 90% поставлених цілей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925314" y="7102783"/>
            <a:ext cx="8115300" cy="407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90"/>
              </a:lnSpc>
              <a:spcBef>
                <a:spcPct val="0"/>
              </a:spcBef>
            </a:pPr>
            <a:r>
              <a:rPr lang="en-US" sz="30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5 </a:t>
            </a:r>
            <a:r>
              <a:rPr lang="en-US" sz="3000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дипломів</a:t>
            </a:r>
            <a:r>
              <a:rPr lang="en-US" sz="30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в </a:t>
            </a:r>
            <a:r>
              <a:rPr lang="en-US" sz="3000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різних</a:t>
            </a:r>
            <a:r>
              <a:rPr lang="en-US" sz="30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сферах</a:t>
            </a:r>
            <a:endParaRPr lang="en-US" sz="3000" dirty="0">
              <a:solidFill>
                <a:srgbClr val="000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8925314" y="8589851"/>
            <a:ext cx="8115300" cy="407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90"/>
              </a:lnSpc>
              <a:spcBef>
                <a:spcPct val="0"/>
              </a:spcBef>
            </a:pPr>
            <a:r>
              <a:rPr lang="en-US" sz="3000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Великий</a:t>
            </a:r>
            <a:r>
              <a:rPr lang="en-US" sz="30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професійний</a:t>
            </a:r>
            <a:r>
              <a:rPr lang="en-US" sz="30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і </a:t>
            </a:r>
            <a:r>
              <a:rPr lang="en-US" sz="3000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життєвий</a:t>
            </a:r>
            <a:r>
              <a:rPr lang="en-US" sz="30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досвід</a:t>
            </a:r>
            <a:endParaRPr lang="en-US" sz="3000" dirty="0">
              <a:solidFill>
                <a:srgbClr val="000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8276287" y="2678411"/>
            <a:ext cx="8726448" cy="15822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uk-UA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Я не завжди знала методологію досягнення результатів, але інтуїтивно робила все те, про що через багато років прочиала в розумних книжках!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C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2853137" y="633723"/>
            <a:ext cx="12581725" cy="24622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</a:pPr>
            <a:r>
              <a:rPr lang="uk-UA" sz="80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Що ви здобудете, прослухавши цю лекцію?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029200" y="5350451"/>
            <a:ext cx="11885195" cy="3518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262278" lvl="1" indent="-631139" algn="l">
              <a:lnSpc>
                <a:spcPts val="6021"/>
              </a:lnSpc>
              <a:buAutoNum type="arabicPeriod"/>
            </a:pPr>
            <a:r>
              <a:rPr lang="uk-UA" sz="5846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Дізнаєтесь 4 етапи досягнення результатів</a:t>
            </a:r>
          </a:p>
          <a:p>
            <a:pPr marL="1089563" lvl="1" indent="-544781" algn="l">
              <a:lnSpc>
                <a:spcPts val="5198"/>
              </a:lnSpc>
              <a:buAutoNum type="arabicPeriod"/>
            </a:pPr>
            <a:r>
              <a:rPr lang="uk-UA" sz="5046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На практиці поставите конкретну ціль, яка приведе вас до здійснення мрії!</a:t>
            </a:r>
          </a:p>
        </p:txBody>
      </p:sp>
      <p:sp>
        <p:nvSpPr>
          <p:cNvPr id="9" name="Freeform 4">
            <a:extLst>
              <a:ext uri="{FF2B5EF4-FFF2-40B4-BE49-F238E27FC236}">
                <a16:creationId xmlns:a16="http://schemas.microsoft.com/office/drawing/2014/main" id="{A5F48643-C35D-DFC0-FA4D-29206604B934}"/>
              </a:ext>
            </a:extLst>
          </p:cNvPr>
          <p:cNvSpPr/>
          <p:nvPr/>
        </p:nvSpPr>
        <p:spPr>
          <a:xfrm rot="10800000">
            <a:off x="152400" y="5334122"/>
            <a:ext cx="4724400" cy="4233058"/>
          </a:xfrm>
          <a:custGeom>
            <a:avLst/>
            <a:gdLst/>
            <a:ahLst/>
            <a:cxnLst/>
            <a:rect l="l" t="t" r="r" b="b"/>
            <a:pathLst>
              <a:path w="8644306" h="7386953">
                <a:moveTo>
                  <a:pt x="0" y="0"/>
                </a:moveTo>
                <a:lnTo>
                  <a:pt x="8644306" y="0"/>
                </a:lnTo>
                <a:lnTo>
                  <a:pt x="8644306" y="7386953"/>
                </a:lnTo>
                <a:lnTo>
                  <a:pt x="0" y="73869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C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2853137" y="1243323"/>
            <a:ext cx="12581725" cy="2447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</a:pPr>
            <a:r>
              <a:rPr lang="en-US" sz="80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4 </a:t>
            </a:r>
            <a:r>
              <a:rPr lang="en-US" sz="8000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етапи</a:t>
            </a:r>
            <a:r>
              <a:rPr lang="en-US" sz="80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8000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досягнення</a:t>
            </a:r>
            <a:r>
              <a:rPr lang="en-US" sz="80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8000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бажаних</a:t>
            </a:r>
            <a:r>
              <a:rPr lang="en-US" sz="80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8000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результатів</a:t>
            </a:r>
            <a:endParaRPr lang="en-US" sz="8000" dirty="0">
              <a:solidFill>
                <a:srgbClr val="000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5998569" y="4697426"/>
            <a:ext cx="8327031" cy="36614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188303" lvl="1" indent="-594151" algn="just">
              <a:lnSpc>
                <a:spcPts val="5669"/>
              </a:lnSpc>
              <a:buAutoNum type="arabicPeriod"/>
            </a:pPr>
            <a:r>
              <a:rPr lang="en-US" sz="5503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5503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Ціль</a:t>
            </a:r>
            <a:endParaRPr lang="en-US" sz="5503" dirty="0">
              <a:solidFill>
                <a:srgbClr val="000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1188303" lvl="1" indent="-594151" algn="just">
              <a:lnSpc>
                <a:spcPts val="5669"/>
              </a:lnSpc>
              <a:buAutoNum type="arabicPeriod"/>
            </a:pPr>
            <a:r>
              <a:rPr lang="en-US" sz="5503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5503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План</a:t>
            </a:r>
            <a:endParaRPr lang="en-US" sz="5503" dirty="0">
              <a:solidFill>
                <a:srgbClr val="000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1188303" lvl="1" indent="-594151" algn="just">
              <a:lnSpc>
                <a:spcPts val="5669"/>
              </a:lnSpc>
              <a:buAutoNum type="arabicPeriod"/>
            </a:pPr>
            <a:r>
              <a:rPr lang="en-US" sz="5503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5503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Виконання</a:t>
            </a:r>
            <a:endParaRPr lang="en-US" sz="5503" dirty="0">
              <a:solidFill>
                <a:srgbClr val="000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1188303" lvl="1" indent="-594151">
              <a:lnSpc>
                <a:spcPts val="5669"/>
              </a:lnSpc>
              <a:buAutoNum type="arabicPeriod"/>
            </a:pPr>
            <a:r>
              <a:rPr lang="en-US" sz="5503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5503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Аналіз</a:t>
            </a:r>
            <a:r>
              <a:rPr lang="en-US" sz="5503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uk-UA" sz="5503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та робота над помилками</a:t>
            </a:r>
            <a:endParaRPr lang="en-US" sz="5503" dirty="0">
              <a:solidFill>
                <a:srgbClr val="000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8" name="Freeform 3">
            <a:extLst>
              <a:ext uri="{FF2B5EF4-FFF2-40B4-BE49-F238E27FC236}">
                <a16:creationId xmlns:a16="http://schemas.microsoft.com/office/drawing/2014/main" id="{F4A535C8-849E-790E-A3BB-251E4D6449D1}"/>
              </a:ext>
            </a:extLst>
          </p:cNvPr>
          <p:cNvSpPr/>
          <p:nvPr/>
        </p:nvSpPr>
        <p:spPr>
          <a:xfrm>
            <a:off x="533400" y="4762500"/>
            <a:ext cx="4038600" cy="4475173"/>
          </a:xfrm>
          <a:custGeom>
            <a:avLst/>
            <a:gdLst/>
            <a:ahLst/>
            <a:cxnLst/>
            <a:rect l="l" t="t" r="r" b="b"/>
            <a:pathLst>
              <a:path w="8644306" h="7386953">
                <a:moveTo>
                  <a:pt x="0" y="0"/>
                </a:moveTo>
                <a:lnTo>
                  <a:pt x="8644306" y="0"/>
                </a:lnTo>
                <a:lnTo>
                  <a:pt x="8644306" y="7386952"/>
                </a:lnTo>
                <a:lnTo>
                  <a:pt x="0" y="73869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529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95850" y="1361225"/>
            <a:ext cx="12341137" cy="1228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600"/>
              </a:lnSpc>
            </a:pPr>
            <a:r>
              <a:rPr lang="en-US" sz="8000" dirty="0" err="1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Огляд</a:t>
            </a:r>
            <a:r>
              <a:rPr lang="en-US" sz="8000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8000" dirty="0" err="1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всього</a:t>
            </a:r>
            <a:r>
              <a:rPr lang="en-US" sz="8000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8000" dirty="0" err="1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курсу</a:t>
            </a:r>
            <a:endParaRPr lang="en-US" sz="8000" dirty="0">
              <a:solidFill>
                <a:srgbClr val="FFFFFF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1395850" y="3809077"/>
            <a:ext cx="7194925" cy="5190111"/>
            <a:chOff x="0" y="0"/>
            <a:chExt cx="4633630" cy="334250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633631" cy="3342503"/>
            </a:xfrm>
            <a:custGeom>
              <a:avLst/>
              <a:gdLst/>
              <a:ahLst/>
              <a:cxnLst/>
              <a:rect l="l" t="t" r="r" b="b"/>
              <a:pathLst>
                <a:path w="4633631" h="3342503">
                  <a:moveTo>
                    <a:pt x="4509171" y="3342503"/>
                  </a:moveTo>
                  <a:lnTo>
                    <a:pt x="124460" y="3342503"/>
                  </a:lnTo>
                  <a:cubicBezTo>
                    <a:pt x="55880" y="3342503"/>
                    <a:pt x="0" y="3286623"/>
                    <a:pt x="0" y="321804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4509171" y="0"/>
                  </a:lnTo>
                  <a:cubicBezTo>
                    <a:pt x="4577750" y="0"/>
                    <a:pt x="4633631" y="55880"/>
                    <a:pt x="4633631" y="124460"/>
                  </a:cubicBezTo>
                  <a:lnTo>
                    <a:pt x="4633631" y="3218043"/>
                  </a:lnTo>
                  <a:cubicBezTo>
                    <a:pt x="4633631" y="3286623"/>
                    <a:pt x="4577750" y="3342503"/>
                    <a:pt x="4509171" y="3342503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697225" y="3809077"/>
            <a:ext cx="7194925" cy="5190111"/>
            <a:chOff x="0" y="0"/>
            <a:chExt cx="4633630" cy="334250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633631" cy="3342503"/>
            </a:xfrm>
            <a:custGeom>
              <a:avLst/>
              <a:gdLst/>
              <a:ahLst/>
              <a:cxnLst/>
              <a:rect l="l" t="t" r="r" b="b"/>
              <a:pathLst>
                <a:path w="4633631" h="3342503">
                  <a:moveTo>
                    <a:pt x="4509171" y="3342503"/>
                  </a:moveTo>
                  <a:lnTo>
                    <a:pt x="124460" y="3342503"/>
                  </a:lnTo>
                  <a:cubicBezTo>
                    <a:pt x="55880" y="3342503"/>
                    <a:pt x="0" y="3286623"/>
                    <a:pt x="0" y="321804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4509171" y="0"/>
                  </a:lnTo>
                  <a:cubicBezTo>
                    <a:pt x="4577750" y="0"/>
                    <a:pt x="4633631" y="55880"/>
                    <a:pt x="4633631" y="124460"/>
                  </a:cubicBezTo>
                  <a:lnTo>
                    <a:pt x="4633631" y="3218043"/>
                  </a:lnTo>
                  <a:cubicBezTo>
                    <a:pt x="4633631" y="3286623"/>
                    <a:pt x="4577750" y="3342503"/>
                    <a:pt x="4509171" y="3342503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395850" y="6058224"/>
            <a:ext cx="7194925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50"/>
              </a:lnSpc>
            </a:pPr>
            <a:r>
              <a:rPr lang="en-US" sz="50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 1. </a:t>
            </a:r>
            <a:r>
              <a:rPr lang="en-US" sz="5000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Постановка</a:t>
            </a:r>
            <a:r>
              <a:rPr lang="en-US" sz="50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5000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цілей</a:t>
            </a:r>
            <a:r>
              <a:rPr lang="en-US" sz="50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395850" y="4671377"/>
            <a:ext cx="7194925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Сьогодні</a:t>
            </a:r>
            <a:endParaRPr lang="en-US" sz="3999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9697225" y="4671377"/>
            <a:ext cx="7194925" cy="6959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40"/>
              </a:lnSpc>
            </a:pPr>
            <a:r>
              <a:rPr lang="en-US" sz="41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Наступні</a:t>
            </a:r>
            <a:r>
              <a:rPr lang="en-US" sz="41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1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лекції</a:t>
            </a:r>
            <a:endParaRPr lang="en-US" sz="4100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9697225" y="6058224"/>
            <a:ext cx="7194925" cy="28306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50"/>
              </a:lnSpc>
            </a:pPr>
            <a:r>
              <a:rPr lang="en-US" sz="40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 2. </a:t>
            </a:r>
            <a:r>
              <a:rPr lang="en-US" sz="4000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Планування</a:t>
            </a:r>
            <a:endParaRPr lang="en-US" sz="4000" dirty="0">
              <a:solidFill>
                <a:srgbClr val="000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algn="l">
              <a:lnSpc>
                <a:spcPts val="5550"/>
              </a:lnSpc>
            </a:pPr>
            <a:r>
              <a:rPr lang="en-US" sz="40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 3. </a:t>
            </a:r>
            <a:r>
              <a:rPr lang="en-US" sz="4000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Виконання</a:t>
            </a:r>
            <a:endParaRPr lang="en-US" sz="4000" dirty="0">
              <a:solidFill>
                <a:srgbClr val="000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algn="l">
              <a:lnSpc>
                <a:spcPts val="5550"/>
              </a:lnSpc>
            </a:pPr>
            <a:r>
              <a:rPr lang="en-US" sz="40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 4. </a:t>
            </a:r>
            <a:r>
              <a:rPr lang="en-US" sz="4000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Аналіз</a:t>
            </a:r>
            <a:r>
              <a:rPr lang="en-US" sz="40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результатів</a:t>
            </a:r>
            <a:r>
              <a:rPr lang="uk-UA" sz="40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та робота над помилками</a:t>
            </a:r>
            <a:endParaRPr lang="en-US" sz="4000" dirty="0">
              <a:solidFill>
                <a:srgbClr val="000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85238" y="1254335"/>
            <a:ext cx="5904956" cy="2447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600"/>
              </a:lnSpc>
            </a:pPr>
            <a:r>
              <a:rPr lang="en-US" sz="800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З чого почати?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8277234" y="1263860"/>
            <a:ext cx="8756644" cy="7994440"/>
            <a:chOff x="0" y="0"/>
            <a:chExt cx="5919918" cy="540463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919918" cy="5404631"/>
            </a:xfrm>
            <a:custGeom>
              <a:avLst/>
              <a:gdLst/>
              <a:ahLst/>
              <a:cxnLst/>
              <a:rect l="l" t="t" r="r" b="b"/>
              <a:pathLst>
                <a:path w="5919918" h="5404631">
                  <a:moveTo>
                    <a:pt x="5795457" y="5404631"/>
                  </a:moveTo>
                  <a:lnTo>
                    <a:pt x="124460" y="5404631"/>
                  </a:lnTo>
                  <a:cubicBezTo>
                    <a:pt x="55880" y="5404631"/>
                    <a:pt x="0" y="5348751"/>
                    <a:pt x="0" y="528017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795458" y="0"/>
                  </a:lnTo>
                  <a:cubicBezTo>
                    <a:pt x="5864038" y="0"/>
                    <a:pt x="5919918" y="55880"/>
                    <a:pt x="5919918" y="124460"/>
                  </a:cubicBezTo>
                  <a:lnTo>
                    <a:pt x="5919918" y="5280171"/>
                  </a:lnTo>
                  <a:cubicBezTo>
                    <a:pt x="5919918" y="5348751"/>
                    <a:pt x="5864038" y="5404631"/>
                    <a:pt x="5795458" y="5404631"/>
                  </a:cubicBezTo>
                  <a:close/>
                </a:path>
              </a:pathLst>
            </a:custGeom>
            <a:solidFill>
              <a:srgbClr val="EDECED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Freeform 5"/>
          <p:cNvSpPr/>
          <p:nvPr/>
        </p:nvSpPr>
        <p:spPr>
          <a:xfrm>
            <a:off x="11573" y="4908446"/>
            <a:ext cx="7154870" cy="5307613"/>
          </a:xfrm>
          <a:custGeom>
            <a:avLst/>
            <a:gdLst/>
            <a:ahLst/>
            <a:cxnLst/>
            <a:rect l="l" t="t" r="r" b="b"/>
            <a:pathLst>
              <a:path w="7154870" h="5307613">
                <a:moveTo>
                  <a:pt x="0" y="0"/>
                </a:moveTo>
                <a:lnTo>
                  <a:pt x="7154870" y="0"/>
                </a:lnTo>
                <a:lnTo>
                  <a:pt x="7154870" y="5307612"/>
                </a:lnTo>
                <a:lnTo>
                  <a:pt x="0" y="530761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8277234" y="4350512"/>
            <a:ext cx="8756644" cy="16907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91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Ми всі робимо тільки те, що хочемо!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C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5172875" y="3919537"/>
            <a:ext cx="12581725" cy="2447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9600"/>
              </a:lnSpc>
            </a:pPr>
            <a:r>
              <a:rPr lang="uk-UA" sz="80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Подумайте, що б ви щиро хотіли!</a:t>
            </a:r>
          </a:p>
        </p:txBody>
      </p:sp>
      <p:sp>
        <p:nvSpPr>
          <p:cNvPr id="7" name="Freeform 3">
            <a:extLst>
              <a:ext uri="{FF2B5EF4-FFF2-40B4-BE49-F238E27FC236}">
                <a16:creationId xmlns:a16="http://schemas.microsoft.com/office/drawing/2014/main" id="{2F645CD8-A707-C4CD-7460-AB9DE05E475B}"/>
              </a:ext>
            </a:extLst>
          </p:cNvPr>
          <p:cNvSpPr/>
          <p:nvPr/>
        </p:nvSpPr>
        <p:spPr>
          <a:xfrm>
            <a:off x="762000" y="565221"/>
            <a:ext cx="4038600" cy="4475173"/>
          </a:xfrm>
          <a:custGeom>
            <a:avLst/>
            <a:gdLst/>
            <a:ahLst/>
            <a:cxnLst/>
            <a:rect l="l" t="t" r="r" b="b"/>
            <a:pathLst>
              <a:path w="8644306" h="7386953">
                <a:moveTo>
                  <a:pt x="0" y="0"/>
                </a:moveTo>
                <a:lnTo>
                  <a:pt x="8644306" y="0"/>
                </a:lnTo>
                <a:lnTo>
                  <a:pt x="8644306" y="7386952"/>
                </a:lnTo>
                <a:lnTo>
                  <a:pt x="0" y="738695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 dirty="0"/>
          </a:p>
        </p:txBody>
      </p:sp>
      <p:sp>
        <p:nvSpPr>
          <p:cNvPr id="8" name="Freeform 4">
            <a:extLst>
              <a:ext uri="{FF2B5EF4-FFF2-40B4-BE49-F238E27FC236}">
                <a16:creationId xmlns:a16="http://schemas.microsoft.com/office/drawing/2014/main" id="{3975D071-B628-27FB-2EE6-99ADF7F7536E}"/>
              </a:ext>
            </a:extLst>
          </p:cNvPr>
          <p:cNvSpPr/>
          <p:nvPr/>
        </p:nvSpPr>
        <p:spPr>
          <a:xfrm rot="10800000">
            <a:off x="1143000" y="5177642"/>
            <a:ext cx="5841585" cy="4572000"/>
          </a:xfrm>
          <a:custGeom>
            <a:avLst/>
            <a:gdLst/>
            <a:ahLst/>
            <a:cxnLst/>
            <a:rect l="l" t="t" r="r" b="b"/>
            <a:pathLst>
              <a:path w="8644306" h="7386953">
                <a:moveTo>
                  <a:pt x="0" y="0"/>
                </a:moveTo>
                <a:lnTo>
                  <a:pt x="8644306" y="0"/>
                </a:lnTo>
                <a:lnTo>
                  <a:pt x="8644306" y="7386953"/>
                </a:lnTo>
                <a:lnTo>
                  <a:pt x="0" y="73869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C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rot="5685075">
            <a:off x="-1309866" y="3086620"/>
            <a:ext cx="8326005" cy="4440593"/>
          </a:xfrm>
          <a:custGeom>
            <a:avLst/>
            <a:gdLst/>
            <a:ahLst/>
            <a:cxnLst/>
            <a:rect l="l" t="t" r="r" b="b"/>
            <a:pathLst>
              <a:path w="11877200" h="7385459">
                <a:moveTo>
                  <a:pt x="0" y="0"/>
                </a:moveTo>
                <a:lnTo>
                  <a:pt x="11877200" y="0"/>
                </a:lnTo>
                <a:lnTo>
                  <a:pt x="11877200" y="7385458"/>
                </a:lnTo>
                <a:lnTo>
                  <a:pt x="0" y="738545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2853137" y="4082955"/>
            <a:ext cx="12581725" cy="2447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9600"/>
              </a:lnSpc>
            </a:pPr>
            <a:r>
              <a:rPr lang="en-US" sz="8000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Що</a:t>
            </a:r>
            <a:r>
              <a:rPr lang="en-US" sz="80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8000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зробило</a:t>
            </a:r>
            <a:r>
              <a:rPr lang="en-US" sz="80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б вас </a:t>
            </a:r>
            <a:r>
              <a:rPr lang="en-US" sz="8000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щасливими</a:t>
            </a:r>
            <a:r>
              <a:rPr lang="en-US" sz="80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C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2853137" y="4082955"/>
            <a:ext cx="12581725" cy="36933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</a:pPr>
            <a:r>
              <a:rPr lang="uk-UA" sz="80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Спочатку думаємо</a:t>
            </a:r>
            <a:r>
              <a:rPr lang="en-US" sz="80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8000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не</a:t>
            </a:r>
            <a:r>
              <a:rPr lang="uk-UA" sz="80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про</a:t>
            </a:r>
            <a:r>
              <a:rPr lang="en-US" sz="80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8000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матеріальні</a:t>
            </a:r>
            <a:r>
              <a:rPr lang="en-US" sz="80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8000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речі</a:t>
            </a:r>
            <a:r>
              <a:rPr lang="en-US" sz="80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, а</a:t>
            </a:r>
            <a:r>
              <a:rPr lang="uk-UA" sz="80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про</a:t>
            </a:r>
            <a:r>
              <a:rPr lang="en-US" sz="80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8000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відчуття</a:t>
            </a:r>
            <a:r>
              <a:rPr lang="en-US" sz="80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!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C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800000">
            <a:off x="12658699" y="415178"/>
            <a:ext cx="4802955" cy="3686004"/>
          </a:xfrm>
          <a:custGeom>
            <a:avLst/>
            <a:gdLst/>
            <a:ahLst/>
            <a:cxnLst/>
            <a:rect l="l" t="t" r="r" b="b"/>
            <a:pathLst>
              <a:path w="5844215" h="4983521">
                <a:moveTo>
                  <a:pt x="0" y="0"/>
                </a:moveTo>
                <a:lnTo>
                  <a:pt x="5844215" y="0"/>
                </a:lnTo>
                <a:lnTo>
                  <a:pt x="5844215" y="4983521"/>
                </a:lnTo>
                <a:lnTo>
                  <a:pt x="0" y="49835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8358355" y="4429571"/>
            <a:ext cx="9929645" cy="5876574"/>
            <a:chOff x="0" y="0"/>
            <a:chExt cx="6934894" cy="410421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934895" cy="4104217"/>
            </a:xfrm>
            <a:custGeom>
              <a:avLst/>
              <a:gdLst/>
              <a:ahLst/>
              <a:cxnLst/>
              <a:rect l="l" t="t" r="r" b="b"/>
              <a:pathLst>
                <a:path w="6934895" h="4104217">
                  <a:moveTo>
                    <a:pt x="6810435" y="4104217"/>
                  </a:moveTo>
                  <a:lnTo>
                    <a:pt x="124460" y="4104217"/>
                  </a:lnTo>
                  <a:cubicBezTo>
                    <a:pt x="55880" y="4104217"/>
                    <a:pt x="0" y="4048337"/>
                    <a:pt x="0" y="3979757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810435" y="0"/>
                  </a:lnTo>
                  <a:cubicBezTo>
                    <a:pt x="6879014" y="0"/>
                    <a:pt x="6934895" y="55880"/>
                    <a:pt x="6934895" y="124460"/>
                  </a:cubicBezTo>
                  <a:lnTo>
                    <a:pt x="6934895" y="3979757"/>
                  </a:lnTo>
                  <a:cubicBezTo>
                    <a:pt x="6934895" y="4048337"/>
                    <a:pt x="6879014" y="4104217"/>
                    <a:pt x="6810435" y="4104217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Freeform 5"/>
          <p:cNvSpPr/>
          <p:nvPr/>
        </p:nvSpPr>
        <p:spPr>
          <a:xfrm>
            <a:off x="0" y="3123078"/>
            <a:ext cx="8723193" cy="7163922"/>
          </a:xfrm>
          <a:custGeom>
            <a:avLst/>
            <a:gdLst/>
            <a:ahLst/>
            <a:cxnLst/>
            <a:rect l="l" t="t" r="r" b="b"/>
            <a:pathLst>
              <a:path w="8723193" h="7163922">
                <a:moveTo>
                  <a:pt x="0" y="0"/>
                </a:moveTo>
                <a:lnTo>
                  <a:pt x="8723193" y="0"/>
                </a:lnTo>
                <a:lnTo>
                  <a:pt x="8723193" y="7163922"/>
                </a:lnTo>
                <a:lnTo>
                  <a:pt x="0" y="71639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028700" y="1322913"/>
            <a:ext cx="11598331" cy="1495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99"/>
              </a:lnSpc>
            </a:pPr>
            <a:r>
              <a:rPr lang="en-US" sz="4999" b="1">
                <a:solidFill>
                  <a:srgbClr val="000000"/>
                </a:solidFill>
                <a:latin typeface="Poppins Medium Bold"/>
                <a:ea typeface="Poppins Medium Bold"/>
                <a:cs typeface="Poppins Medium Bold"/>
                <a:sym typeface="Poppins Medium Bold"/>
              </a:rPr>
              <a:t>Піраміда Маслоу</a:t>
            </a:r>
            <a:r>
              <a:rPr lang="en-US" sz="4999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: важко думати про розвиток, коли не поїла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723193" y="5086350"/>
            <a:ext cx="9603778" cy="46961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79"/>
              </a:lnSpc>
            </a:pPr>
            <a:r>
              <a:rPr lang="en-US" sz="2985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5 - </a:t>
            </a:r>
            <a:r>
              <a:rPr lang="en-US" sz="2985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Самовираження</a:t>
            </a:r>
            <a:r>
              <a:rPr lang="en-US" sz="2985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985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Опановую</a:t>
            </a:r>
            <a:r>
              <a:rPr lang="en-US" sz="2985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985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нове</a:t>
            </a:r>
            <a:r>
              <a:rPr lang="en-US" sz="2985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985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хобі</a:t>
            </a:r>
            <a:r>
              <a:rPr lang="en-US" sz="2985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2985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змінюю</a:t>
            </a:r>
            <a:r>
              <a:rPr lang="en-US" sz="2985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985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світ</a:t>
            </a:r>
            <a:r>
              <a:rPr lang="en-US" sz="2985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985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на</a:t>
            </a:r>
            <a:r>
              <a:rPr lang="en-US" sz="2985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985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краще</a:t>
            </a:r>
            <a:r>
              <a:rPr lang="en-US" sz="2985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985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відповідно</a:t>
            </a:r>
            <a:r>
              <a:rPr lang="en-US" sz="2985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985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до</a:t>
            </a:r>
            <a:r>
              <a:rPr lang="en-US" sz="2985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985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свого</a:t>
            </a:r>
            <a:r>
              <a:rPr lang="en-US" sz="2985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985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бачення</a:t>
            </a:r>
            <a:endParaRPr lang="en-US" sz="2985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4179"/>
              </a:lnSpc>
            </a:pPr>
            <a:r>
              <a:rPr lang="en-US" sz="2985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4 - </a:t>
            </a:r>
            <a:r>
              <a:rPr lang="en-US" sz="2985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Повага</a:t>
            </a:r>
            <a:r>
              <a:rPr lang="en-US" sz="2985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985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Хочу</a:t>
            </a:r>
            <a:r>
              <a:rPr lang="en-US" sz="2985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985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рости</a:t>
            </a:r>
            <a:r>
              <a:rPr lang="en-US" sz="2985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985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на</a:t>
            </a:r>
            <a:r>
              <a:rPr lang="en-US" sz="2985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985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роботі</a:t>
            </a:r>
            <a:r>
              <a:rPr lang="en-US" sz="2985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2985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стати</a:t>
            </a:r>
            <a:r>
              <a:rPr lang="en-US" sz="2985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985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керівником</a:t>
            </a:r>
            <a:r>
              <a:rPr lang="en-US" sz="2985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— </a:t>
            </a:r>
            <a:r>
              <a:rPr lang="en-US" sz="2985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бути</a:t>
            </a:r>
            <a:r>
              <a:rPr lang="en-US" sz="2985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985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лідером</a:t>
            </a:r>
            <a:endParaRPr lang="en-US" sz="2985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4179"/>
              </a:lnSpc>
            </a:pPr>
            <a:r>
              <a:rPr lang="en-US" sz="2985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3 -</a:t>
            </a:r>
            <a:r>
              <a:rPr lang="en-US" sz="2985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985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Соціум</a:t>
            </a:r>
            <a:r>
              <a:rPr lang="en-US" sz="2985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985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Тепер</a:t>
            </a:r>
            <a:r>
              <a:rPr lang="en-US" sz="2985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985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можна</a:t>
            </a:r>
            <a:r>
              <a:rPr lang="en-US" sz="2985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й у </a:t>
            </a:r>
            <a:r>
              <a:rPr lang="en-US" sz="2985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люди</a:t>
            </a:r>
            <a:r>
              <a:rPr lang="en-US" sz="2985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985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вибитися</a:t>
            </a:r>
            <a:r>
              <a:rPr lang="en-US" sz="2985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— </a:t>
            </a:r>
            <a:r>
              <a:rPr lang="en-US" sz="2985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нові</a:t>
            </a:r>
            <a:r>
              <a:rPr lang="en-US" sz="2985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985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знайомства</a:t>
            </a:r>
            <a:r>
              <a:rPr lang="en-US" sz="2985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2985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друзі</a:t>
            </a:r>
            <a:r>
              <a:rPr lang="en-US" sz="2985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2985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зв'язки</a:t>
            </a:r>
            <a:endParaRPr lang="en-US" sz="2985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4179"/>
              </a:lnSpc>
            </a:pPr>
            <a:r>
              <a:rPr lang="en-US" sz="2985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2 -</a:t>
            </a:r>
            <a:r>
              <a:rPr lang="en-US" sz="2985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985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Безпека</a:t>
            </a:r>
            <a:r>
              <a:rPr lang="en-US" sz="2985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985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Далі</a:t>
            </a:r>
            <a:r>
              <a:rPr lang="en-US" sz="2985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985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потрібно</a:t>
            </a:r>
            <a:r>
              <a:rPr lang="en-US" sz="2985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985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заробляти</a:t>
            </a:r>
            <a:r>
              <a:rPr lang="en-US" sz="2985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2985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забезпечитись</a:t>
            </a:r>
            <a:r>
              <a:rPr lang="en-US" sz="2985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985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житлом</a:t>
            </a:r>
            <a:r>
              <a:rPr lang="en-US" sz="2985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2985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подбати</a:t>
            </a:r>
            <a:r>
              <a:rPr lang="en-US" sz="2985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985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про</a:t>
            </a:r>
            <a:r>
              <a:rPr lang="en-US" sz="2985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985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здоров’я</a:t>
            </a:r>
            <a:endParaRPr lang="en-US" sz="2985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4179"/>
              </a:lnSpc>
            </a:pPr>
            <a:r>
              <a:rPr lang="en-US" sz="2985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1 -</a:t>
            </a:r>
            <a:r>
              <a:rPr lang="en-US" sz="2985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985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Фізіологія</a:t>
            </a:r>
            <a:r>
              <a:rPr lang="en-US" sz="2985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985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Їсти</a:t>
            </a:r>
            <a:r>
              <a:rPr lang="en-US" sz="2985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2985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пити</a:t>
            </a:r>
            <a:r>
              <a:rPr lang="en-US" sz="2985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2985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займатися</a:t>
            </a:r>
            <a:r>
              <a:rPr lang="en-US" sz="2985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985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сексом</a:t>
            </a:r>
            <a:endParaRPr lang="en-US" sz="2985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529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723193" y="5670102"/>
            <a:ext cx="8756644" cy="1006064"/>
            <a:chOff x="0" y="0"/>
            <a:chExt cx="5919918" cy="6801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19918" cy="680149"/>
            </a:xfrm>
            <a:custGeom>
              <a:avLst/>
              <a:gdLst/>
              <a:ahLst/>
              <a:cxnLst/>
              <a:rect l="l" t="t" r="r" b="b"/>
              <a:pathLst>
                <a:path w="5919918" h="680149">
                  <a:moveTo>
                    <a:pt x="5795457" y="680148"/>
                  </a:moveTo>
                  <a:lnTo>
                    <a:pt x="124460" y="680148"/>
                  </a:lnTo>
                  <a:cubicBezTo>
                    <a:pt x="55880" y="680148"/>
                    <a:pt x="0" y="624268"/>
                    <a:pt x="0" y="55568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795458" y="0"/>
                  </a:lnTo>
                  <a:cubicBezTo>
                    <a:pt x="5864038" y="0"/>
                    <a:pt x="5919918" y="55880"/>
                    <a:pt x="5919918" y="124460"/>
                  </a:cubicBezTo>
                  <a:lnTo>
                    <a:pt x="5919918" y="555689"/>
                  </a:lnTo>
                  <a:cubicBezTo>
                    <a:pt x="5919918" y="624268"/>
                    <a:pt x="5864038" y="680149"/>
                    <a:pt x="5795458" y="680149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8723193" y="6761892"/>
            <a:ext cx="8756644" cy="1006064"/>
            <a:chOff x="0" y="0"/>
            <a:chExt cx="5919918" cy="68014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919918" cy="680149"/>
            </a:xfrm>
            <a:custGeom>
              <a:avLst/>
              <a:gdLst/>
              <a:ahLst/>
              <a:cxnLst/>
              <a:rect l="l" t="t" r="r" b="b"/>
              <a:pathLst>
                <a:path w="5919918" h="680149">
                  <a:moveTo>
                    <a:pt x="5795457" y="680148"/>
                  </a:moveTo>
                  <a:lnTo>
                    <a:pt x="124460" y="680148"/>
                  </a:lnTo>
                  <a:cubicBezTo>
                    <a:pt x="55880" y="680148"/>
                    <a:pt x="0" y="624268"/>
                    <a:pt x="0" y="55568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795458" y="0"/>
                  </a:lnTo>
                  <a:cubicBezTo>
                    <a:pt x="5864038" y="0"/>
                    <a:pt x="5919918" y="55880"/>
                    <a:pt x="5919918" y="124460"/>
                  </a:cubicBezTo>
                  <a:lnTo>
                    <a:pt x="5919918" y="555689"/>
                  </a:lnTo>
                  <a:cubicBezTo>
                    <a:pt x="5919918" y="624268"/>
                    <a:pt x="5864038" y="680149"/>
                    <a:pt x="5795458" y="680149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723193" y="7853681"/>
            <a:ext cx="8756644" cy="1006064"/>
            <a:chOff x="0" y="0"/>
            <a:chExt cx="5919918" cy="68014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919918" cy="680149"/>
            </a:xfrm>
            <a:custGeom>
              <a:avLst/>
              <a:gdLst/>
              <a:ahLst/>
              <a:cxnLst/>
              <a:rect l="l" t="t" r="r" b="b"/>
              <a:pathLst>
                <a:path w="5919918" h="680149">
                  <a:moveTo>
                    <a:pt x="5795457" y="680148"/>
                  </a:moveTo>
                  <a:lnTo>
                    <a:pt x="124460" y="680148"/>
                  </a:lnTo>
                  <a:cubicBezTo>
                    <a:pt x="55880" y="680148"/>
                    <a:pt x="0" y="624268"/>
                    <a:pt x="0" y="55568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795458" y="0"/>
                  </a:lnTo>
                  <a:cubicBezTo>
                    <a:pt x="5864038" y="0"/>
                    <a:pt x="5919918" y="55880"/>
                    <a:pt x="5919918" y="124460"/>
                  </a:cubicBezTo>
                  <a:lnTo>
                    <a:pt x="5919918" y="555689"/>
                  </a:lnTo>
                  <a:cubicBezTo>
                    <a:pt x="5919918" y="624268"/>
                    <a:pt x="5864038" y="680149"/>
                    <a:pt x="5795458" y="680149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723193" y="4608701"/>
            <a:ext cx="8756644" cy="976853"/>
            <a:chOff x="0" y="0"/>
            <a:chExt cx="5919918" cy="6604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919918" cy="660400"/>
            </a:xfrm>
            <a:custGeom>
              <a:avLst/>
              <a:gdLst/>
              <a:ahLst/>
              <a:cxnLst/>
              <a:rect l="l" t="t" r="r" b="b"/>
              <a:pathLst>
                <a:path w="5919918" h="660400">
                  <a:moveTo>
                    <a:pt x="5795457" y="660400"/>
                  </a:moveTo>
                  <a:lnTo>
                    <a:pt x="124460" y="660400"/>
                  </a:lnTo>
                  <a:cubicBezTo>
                    <a:pt x="55880" y="660400"/>
                    <a:pt x="0" y="604520"/>
                    <a:pt x="0" y="5359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795458" y="0"/>
                  </a:lnTo>
                  <a:cubicBezTo>
                    <a:pt x="5864038" y="0"/>
                    <a:pt x="5919918" y="55880"/>
                    <a:pt x="5919918" y="124460"/>
                  </a:cubicBezTo>
                  <a:lnTo>
                    <a:pt x="5919918" y="535940"/>
                  </a:lnTo>
                  <a:cubicBezTo>
                    <a:pt x="5919918" y="604520"/>
                    <a:pt x="5864038" y="660400"/>
                    <a:pt x="5795458" y="66040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8326974" y="492335"/>
            <a:ext cx="8756644" cy="2752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6000" dirty="0" err="1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Що</a:t>
            </a:r>
            <a:r>
              <a:rPr lang="en-US" sz="6000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uk-UA" sz="6000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люди</a:t>
            </a:r>
            <a:r>
              <a:rPr lang="en-US" sz="6000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6000" dirty="0" err="1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насправді</a:t>
            </a:r>
            <a:r>
              <a:rPr lang="en-US" sz="6000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uk-UA" sz="6000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хочуть,</a:t>
            </a:r>
            <a:r>
              <a:rPr lang="en-US" sz="6000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6000" dirty="0" err="1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коли</a:t>
            </a:r>
            <a:r>
              <a:rPr lang="en-US" sz="6000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uk-UA" sz="6000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кажуть</a:t>
            </a:r>
            <a:r>
              <a:rPr lang="en-US" sz="6000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, </a:t>
            </a:r>
            <a:r>
              <a:rPr lang="en-US" sz="6000" dirty="0" err="1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що</a:t>
            </a:r>
            <a:r>
              <a:rPr lang="en-US" sz="6000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6000" dirty="0" err="1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хоч</a:t>
            </a:r>
            <a:r>
              <a:rPr lang="uk-UA" sz="6000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уть</a:t>
            </a:r>
            <a:r>
              <a:rPr lang="en-US" sz="6000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6000" dirty="0" err="1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авто</a:t>
            </a:r>
            <a:r>
              <a:rPr lang="en-US" sz="6000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?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949292" y="8110856"/>
            <a:ext cx="8756644" cy="5318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17"/>
              </a:lnSpc>
              <a:spcBef>
                <a:spcPct val="0"/>
              </a:spcBef>
            </a:pPr>
            <a:r>
              <a:rPr lang="uk-UA" sz="39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2. </a:t>
            </a:r>
            <a:r>
              <a:rPr lang="en-US" sz="3900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Потрібна</a:t>
            </a:r>
            <a:r>
              <a:rPr lang="en-US" sz="39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3900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для</a:t>
            </a:r>
            <a:r>
              <a:rPr lang="en-US" sz="39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3900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комфорту</a:t>
            </a:r>
            <a:r>
              <a:rPr lang="en-US" sz="39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3900" b="1" dirty="0" err="1">
                <a:solidFill>
                  <a:srgbClr val="000000"/>
                </a:solidFill>
                <a:latin typeface="Poppins Medium Bold"/>
                <a:ea typeface="Poppins Medium Bold"/>
                <a:cs typeface="Poppins Medium Bold"/>
                <a:sym typeface="Poppins Medium Bold"/>
              </a:rPr>
              <a:t>безпека</a:t>
            </a:r>
            <a:endParaRPr lang="en-US" sz="3900" b="1" dirty="0">
              <a:solidFill>
                <a:srgbClr val="000000"/>
              </a:solidFill>
              <a:latin typeface="Poppins Medium Bold"/>
              <a:ea typeface="Poppins Medium Bold"/>
              <a:cs typeface="Poppins Medium Bold"/>
              <a:sym typeface="Poppins Medium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8949292" y="7028592"/>
            <a:ext cx="8756644" cy="5201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4"/>
              </a:lnSpc>
              <a:spcBef>
                <a:spcPct val="0"/>
              </a:spcBef>
            </a:pPr>
            <a:r>
              <a:rPr lang="uk-UA" sz="38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3. </a:t>
            </a:r>
            <a:r>
              <a:rPr lang="en-US" sz="3800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Щоб</a:t>
            </a:r>
            <a:r>
              <a:rPr lang="en-US" sz="38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3800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люди</a:t>
            </a:r>
            <a:r>
              <a:rPr lang="en-US" sz="38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uk-UA" sz="38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поважали</a:t>
            </a:r>
            <a:r>
              <a:rPr lang="en-US" sz="38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3800" b="1" dirty="0" err="1">
                <a:solidFill>
                  <a:srgbClr val="000000"/>
                </a:solidFill>
                <a:latin typeface="Poppins Medium Bold"/>
                <a:ea typeface="Poppins Medium Bold"/>
                <a:cs typeface="Poppins Medium Bold"/>
                <a:sym typeface="Poppins Medium Bold"/>
              </a:rPr>
              <a:t>соціум</a:t>
            </a:r>
            <a:endParaRPr lang="en-US" sz="3800" b="1" dirty="0">
              <a:solidFill>
                <a:srgbClr val="000000"/>
              </a:solidFill>
              <a:latin typeface="Poppins Medium Bold"/>
              <a:ea typeface="Poppins Medium Bold"/>
              <a:cs typeface="Poppins Medium Bold"/>
              <a:sym typeface="Poppins Medium Bold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8949292" y="5941614"/>
            <a:ext cx="8756644" cy="5201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4"/>
              </a:lnSpc>
              <a:spcBef>
                <a:spcPct val="0"/>
              </a:spcBef>
            </a:pPr>
            <a:r>
              <a:rPr lang="uk-UA" sz="38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4. </a:t>
            </a:r>
            <a:r>
              <a:rPr lang="en-US" sz="3800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Бо</a:t>
            </a:r>
            <a:r>
              <a:rPr lang="en-US" sz="38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я </a:t>
            </a:r>
            <a:r>
              <a:rPr lang="en-US" sz="3800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молодець</a:t>
            </a:r>
            <a:r>
              <a:rPr lang="en-US" sz="38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3800" b="1" dirty="0" err="1">
                <a:solidFill>
                  <a:srgbClr val="000000"/>
                </a:solidFill>
                <a:latin typeface="Poppins Medium Bold"/>
                <a:ea typeface="Poppins Medium Bold"/>
                <a:cs typeface="Poppins Medium Bold"/>
                <a:sym typeface="Poppins Medium Bold"/>
              </a:rPr>
              <a:t>повага</a:t>
            </a:r>
            <a:endParaRPr lang="en-US" sz="3800" b="1" dirty="0">
              <a:solidFill>
                <a:srgbClr val="000000"/>
              </a:solidFill>
              <a:latin typeface="Poppins Medium Bold"/>
              <a:ea typeface="Poppins Medium Bold"/>
              <a:cs typeface="Poppins Medium Bold"/>
              <a:sym typeface="Poppins Medium Bold"/>
            </a:endParaRPr>
          </a:p>
        </p:txBody>
      </p:sp>
      <p:grpSp>
        <p:nvGrpSpPr>
          <p:cNvPr id="16" name="Group 16"/>
          <p:cNvGrpSpPr/>
          <p:nvPr/>
        </p:nvGrpSpPr>
        <p:grpSpPr>
          <a:xfrm>
            <a:off x="8723193" y="8945470"/>
            <a:ext cx="8756644" cy="976853"/>
            <a:chOff x="0" y="0"/>
            <a:chExt cx="5919918" cy="6604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5919918" cy="660400"/>
            </a:xfrm>
            <a:custGeom>
              <a:avLst/>
              <a:gdLst/>
              <a:ahLst/>
              <a:cxnLst/>
              <a:rect l="l" t="t" r="r" b="b"/>
              <a:pathLst>
                <a:path w="5919918" h="660400">
                  <a:moveTo>
                    <a:pt x="5795457" y="660400"/>
                  </a:moveTo>
                  <a:lnTo>
                    <a:pt x="124460" y="660400"/>
                  </a:lnTo>
                  <a:cubicBezTo>
                    <a:pt x="55880" y="660400"/>
                    <a:pt x="0" y="604520"/>
                    <a:pt x="0" y="5359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795458" y="0"/>
                  </a:lnTo>
                  <a:cubicBezTo>
                    <a:pt x="5864038" y="0"/>
                    <a:pt x="5919918" y="55880"/>
                    <a:pt x="5919918" y="124460"/>
                  </a:cubicBezTo>
                  <a:lnTo>
                    <a:pt x="5919918" y="535940"/>
                  </a:lnTo>
                  <a:cubicBezTo>
                    <a:pt x="5919918" y="604520"/>
                    <a:pt x="5864038" y="660400"/>
                    <a:pt x="5795458" y="66040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8949292" y="4865606"/>
            <a:ext cx="8756644" cy="5201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4"/>
              </a:lnSpc>
              <a:spcBef>
                <a:spcPct val="0"/>
              </a:spcBef>
            </a:pPr>
            <a:r>
              <a:rPr lang="uk-UA" sz="38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5. </a:t>
            </a:r>
            <a:r>
              <a:rPr lang="en-US" sz="3800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Буде</a:t>
            </a:r>
            <a:r>
              <a:rPr lang="en-US" sz="38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3800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видно</a:t>
            </a:r>
            <a:r>
              <a:rPr lang="en-US" sz="38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3800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хто</a:t>
            </a:r>
            <a:r>
              <a:rPr lang="en-US" sz="38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я </a:t>
            </a:r>
            <a:r>
              <a:rPr lang="en-US" sz="3800" b="1" dirty="0" err="1">
                <a:solidFill>
                  <a:srgbClr val="000000"/>
                </a:solidFill>
                <a:latin typeface="Poppins Medium Bold"/>
                <a:ea typeface="Poppins Medium Bold"/>
                <a:cs typeface="Poppins Medium Bold"/>
                <a:sym typeface="Poppins Medium Bold"/>
              </a:rPr>
              <a:t>самовираження</a:t>
            </a:r>
            <a:endParaRPr lang="en-US" sz="3800" b="1" dirty="0">
              <a:solidFill>
                <a:srgbClr val="000000"/>
              </a:solidFill>
              <a:latin typeface="Poppins Medium Bold"/>
              <a:ea typeface="Poppins Medium Bold"/>
              <a:cs typeface="Poppins Medium Bold"/>
              <a:sym typeface="Poppins Medium Bold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8949292" y="9212170"/>
            <a:ext cx="8756644" cy="5201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4"/>
              </a:lnSpc>
              <a:spcBef>
                <a:spcPct val="0"/>
              </a:spcBef>
            </a:pPr>
            <a:r>
              <a:rPr lang="uk-UA" sz="38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1. </a:t>
            </a:r>
            <a:r>
              <a:rPr lang="en-US" sz="3800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Потрібна</a:t>
            </a:r>
            <a:r>
              <a:rPr lang="en-US" sz="38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3800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для</a:t>
            </a:r>
            <a:r>
              <a:rPr lang="en-US" sz="38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3800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роботи</a:t>
            </a:r>
            <a:r>
              <a:rPr lang="en-US" sz="38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3800" b="1" dirty="0" err="1">
                <a:solidFill>
                  <a:srgbClr val="000000"/>
                </a:solidFill>
                <a:latin typeface="Poppins Medium Bold"/>
                <a:ea typeface="Poppins Medium Bold"/>
                <a:cs typeface="Poppins Medium Bold"/>
                <a:sym typeface="Poppins Medium Bold"/>
              </a:rPr>
              <a:t>фізіологія</a:t>
            </a:r>
            <a:endParaRPr lang="en-US" sz="3800" b="1" dirty="0">
              <a:solidFill>
                <a:srgbClr val="000000"/>
              </a:solidFill>
              <a:latin typeface="Poppins Medium Bold"/>
              <a:ea typeface="Poppins Medium Bold"/>
              <a:cs typeface="Poppins Medium Bold"/>
              <a:sym typeface="Poppins Medium Bold"/>
            </a:endParaRPr>
          </a:p>
        </p:txBody>
      </p:sp>
      <p:sp>
        <p:nvSpPr>
          <p:cNvPr id="20" name="Freeform 20"/>
          <p:cNvSpPr/>
          <p:nvPr/>
        </p:nvSpPr>
        <p:spPr>
          <a:xfrm>
            <a:off x="0" y="3123078"/>
            <a:ext cx="8723193" cy="7163922"/>
          </a:xfrm>
          <a:custGeom>
            <a:avLst/>
            <a:gdLst/>
            <a:ahLst/>
            <a:cxnLst/>
            <a:rect l="l" t="t" r="r" b="b"/>
            <a:pathLst>
              <a:path w="8723193" h="7163922">
                <a:moveTo>
                  <a:pt x="0" y="0"/>
                </a:moveTo>
                <a:lnTo>
                  <a:pt x="8723193" y="0"/>
                </a:lnTo>
                <a:lnTo>
                  <a:pt x="8723193" y="7163922"/>
                </a:lnTo>
                <a:lnTo>
                  <a:pt x="0" y="716392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529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723193" y="5958519"/>
            <a:ext cx="8756644" cy="1006064"/>
            <a:chOff x="0" y="0"/>
            <a:chExt cx="5919918" cy="6801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19918" cy="680149"/>
            </a:xfrm>
            <a:custGeom>
              <a:avLst/>
              <a:gdLst/>
              <a:ahLst/>
              <a:cxnLst/>
              <a:rect l="l" t="t" r="r" b="b"/>
              <a:pathLst>
                <a:path w="5919918" h="680149">
                  <a:moveTo>
                    <a:pt x="5795457" y="680148"/>
                  </a:moveTo>
                  <a:lnTo>
                    <a:pt x="124460" y="680148"/>
                  </a:lnTo>
                  <a:cubicBezTo>
                    <a:pt x="55880" y="680148"/>
                    <a:pt x="0" y="624268"/>
                    <a:pt x="0" y="55568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795458" y="0"/>
                  </a:lnTo>
                  <a:cubicBezTo>
                    <a:pt x="5864038" y="0"/>
                    <a:pt x="5919918" y="55880"/>
                    <a:pt x="5919918" y="124460"/>
                  </a:cubicBezTo>
                  <a:lnTo>
                    <a:pt x="5919918" y="555689"/>
                  </a:lnTo>
                  <a:cubicBezTo>
                    <a:pt x="5919918" y="624268"/>
                    <a:pt x="5864038" y="680149"/>
                    <a:pt x="5795458" y="680149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8723193" y="7031259"/>
            <a:ext cx="8756644" cy="1006064"/>
            <a:chOff x="0" y="0"/>
            <a:chExt cx="5919918" cy="68014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919918" cy="680149"/>
            </a:xfrm>
            <a:custGeom>
              <a:avLst/>
              <a:gdLst/>
              <a:ahLst/>
              <a:cxnLst/>
              <a:rect l="l" t="t" r="r" b="b"/>
              <a:pathLst>
                <a:path w="5919918" h="680149">
                  <a:moveTo>
                    <a:pt x="5795457" y="680148"/>
                  </a:moveTo>
                  <a:lnTo>
                    <a:pt x="124460" y="680148"/>
                  </a:lnTo>
                  <a:cubicBezTo>
                    <a:pt x="55880" y="680148"/>
                    <a:pt x="0" y="624268"/>
                    <a:pt x="0" y="55568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795458" y="0"/>
                  </a:lnTo>
                  <a:cubicBezTo>
                    <a:pt x="5864038" y="0"/>
                    <a:pt x="5919918" y="55880"/>
                    <a:pt x="5919918" y="124460"/>
                  </a:cubicBezTo>
                  <a:lnTo>
                    <a:pt x="5919918" y="555689"/>
                  </a:lnTo>
                  <a:cubicBezTo>
                    <a:pt x="5919918" y="624268"/>
                    <a:pt x="5864038" y="680149"/>
                    <a:pt x="5795458" y="680149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723193" y="8103998"/>
            <a:ext cx="8756644" cy="1006064"/>
            <a:chOff x="0" y="0"/>
            <a:chExt cx="5919918" cy="68014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919918" cy="680149"/>
            </a:xfrm>
            <a:custGeom>
              <a:avLst/>
              <a:gdLst/>
              <a:ahLst/>
              <a:cxnLst/>
              <a:rect l="l" t="t" r="r" b="b"/>
              <a:pathLst>
                <a:path w="5919918" h="680149">
                  <a:moveTo>
                    <a:pt x="5795457" y="680148"/>
                  </a:moveTo>
                  <a:lnTo>
                    <a:pt x="124460" y="680148"/>
                  </a:lnTo>
                  <a:cubicBezTo>
                    <a:pt x="55880" y="680148"/>
                    <a:pt x="0" y="624268"/>
                    <a:pt x="0" y="55568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795458" y="0"/>
                  </a:lnTo>
                  <a:cubicBezTo>
                    <a:pt x="5864038" y="0"/>
                    <a:pt x="5919918" y="55880"/>
                    <a:pt x="5919918" y="124460"/>
                  </a:cubicBezTo>
                  <a:lnTo>
                    <a:pt x="5919918" y="555689"/>
                  </a:lnTo>
                  <a:cubicBezTo>
                    <a:pt x="5919918" y="624268"/>
                    <a:pt x="5864038" y="680149"/>
                    <a:pt x="5795458" y="680149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723193" y="4885780"/>
            <a:ext cx="8756644" cy="1006064"/>
            <a:chOff x="0" y="0"/>
            <a:chExt cx="5919918" cy="68014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919918" cy="680149"/>
            </a:xfrm>
            <a:custGeom>
              <a:avLst/>
              <a:gdLst/>
              <a:ahLst/>
              <a:cxnLst/>
              <a:rect l="l" t="t" r="r" b="b"/>
              <a:pathLst>
                <a:path w="5919918" h="680149">
                  <a:moveTo>
                    <a:pt x="5795457" y="680148"/>
                  </a:moveTo>
                  <a:lnTo>
                    <a:pt x="124460" y="680148"/>
                  </a:lnTo>
                  <a:cubicBezTo>
                    <a:pt x="55880" y="680148"/>
                    <a:pt x="0" y="624268"/>
                    <a:pt x="0" y="55568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795458" y="0"/>
                  </a:lnTo>
                  <a:cubicBezTo>
                    <a:pt x="5864038" y="0"/>
                    <a:pt x="5919918" y="55880"/>
                    <a:pt x="5919918" y="124460"/>
                  </a:cubicBezTo>
                  <a:lnTo>
                    <a:pt x="5919918" y="555689"/>
                  </a:lnTo>
                  <a:cubicBezTo>
                    <a:pt x="5919918" y="624268"/>
                    <a:pt x="5864038" y="680149"/>
                    <a:pt x="5795458" y="680149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8723193" y="507760"/>
            <a:ext cx="8756644" cy="2752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600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Чи насправді потрібне авто, чи є інші способи вирішити проблему?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8723193" y="9177148"/>
            <a:ext cx="8756644" cy="1006064"/>
            <a:chOff x="0" y="0"/>
            <a:chExt cx="5919918" cy="680148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5919918" cy="680149"/>
            </a:xfrm>
            <a:custGeom>
              <a:avLst/>
              <a:gdLst/>
              <a:ahLst/>
              <a:cxnLst/>
              <a:rect l="l" t="t" r="r" b="b"/>
              <a:pathLst>
                <a:path w="5919918" h="680149">
                  <a:moveTo>
                    <a:pt x="5795457" y="680148"/>
                  </a:moveTo>
                  <a:lnTo>
                    <a:pt x="124460" y="680148"/>
                  </a:lnTo>
                  <a:cubicBezTo>
                    <a:pt x="55880" y="680148"/>
                    <a:pt x="0" y="624268"/>
                    <a:pt x="0" y="55568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795458" y="0"/>
                  </a:lnTo>
                  <a:cubicBezTo>
                    <a:pt x="5864038" y="0"/>
                    <a:pt x="5919918" y="55880"/>
                    <a:pt x="5919918" y="124460"/>
                  </a:cubicBezTo>
                  <a:lnTo>
                    <a:pt x="5919918" y="555689"/>
                  </a:lnTo>
                  <a:cubicBezTo>
                    <a:pt x="5919918" y="624268"/>
                    <a:pt x="5864038" y="680149"/>
                    <a:pt x="5795458" y="680149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9017006" y="9448659"/>
            <a:ext cx="8756644" cy="5201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4"/>
              </a:lnSpc>
              <a:spcBef>
                <a:spcPct val="0"/>
              </a:spcBef>
            </a:pPr>
            <a:r>
              <a:rPr lang="uk-UA" sz="38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1. </a:t>
            </a:r>
            <a:r>
              <a:rPr lang="en-US" sz="3800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Велосипед</a:t>
            </a:r>
            <a:r>
              <a:rPr lang="en-US" sz="38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, </a:t>
            </a:r>
            <a:r>
              <a:rPr lang="en-US" sz="3800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автобус</a:t>
            </a:r>
            <a:r>
              <a:rPr lang="en-US" sz="38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? </a:t>
            </a:r>
            <a:r>
              <a:rPr lang="en-US" sz="3800" b="1" dirty="0" err="1">
                <a:solidFill>
                  <a:srgbClr val="000000"/>
                </a:solidFill>
                <a:latin typeface="Poppins Medium Bold"/>
                <a:ea typeface="Poppins Medium Bold"/>
                <a:cs typeface="Poppins Medium Bold"/>
                <a:sym typeface="Poppins Medium Bold"/>
              </a:rPr>
              <a:t>фізіологія</a:t>
            </a:r>
            <a:endParaRPr lang="en-US" sz="3800" b="1" dirty="0">
              <a:solidFill>
                <a:srgbClr val="000000"/>
              </a:solidFill>
              <a:latin typeface="Poppins Medium Bold"/>
              <a:ea typeface="Poppins Medium Bold"/>
              <a:cs typeface="Poppins Medium Bold"/>
              <a:sym typeface="Poppins Medium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9017006" y="8375509"/>
            <a:ext cx="8756644" cy="5201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4"/>
              </a:lnSpc>
              <a:spcBef>
                <a:spcPct val="0"/>
              </a:spcBef>
            </a:pPr>
            <a:r>
              <a:rPr lang="uk-UA" sz="38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2. </a:t>
            </a:r>
            <a:r>
              <a:rPr lang="en-US" sz="3800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Таксі</a:t>
            </a:r>
            <a:r>
              <a:rPr lang="en-US" sz="38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? </a:t>
            </a:r>
            <a:r>
              <a:rPr lang="en-US" sz="3800" b="1" dirty="0" err="1">
                <a:solidFill>
                  <a:srgbClr val="000000"/>
                </a:solidFill>
                <a:latin typeface="Poppins Medium Bold"/>
                <a:ea typeface="Poppins Medium Bold"/>
                <a:cs typeface="Poppins Medium Bold"/>
                <a:sym typeface="Poppins Medium Bold"/>
              </a:rPr>
              <a:t>безпека</a:t>
            </a:r>
            <a:endParaRPr lang="en-US" sz="3800" b="1" dirty="0">
              <a:solidFill>
                <a:srgbClr val="000000"/>
              </a:solidFill>
              <a:latin typeface="Poppins Medium Bold"/>
              <a:ea typeface="Poppins Medium Bold"/>
              <a:cs typeface="Poppins Medium Bold"/>
              <a:sym typeface="Poppins Medium 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9017006" y="7302770"/>
            <a:ext cx="8756644" cy="5201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4"/>
              </a:lnSpc>
              <a:spcBef>
                <a:spcPct val="0"/>
              </a:spcBef>
            </a:pPr>
            <a:r>
              <a:rPr lang="uk-UA" sz="38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3. </a:t>
            </a:r>
            <a:r>
              <a:rPr lang="en-US" sz="3800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Взяти</a:t>
            </a:r>
            <a:r>
              <a:rPr lang="en-US" sz="38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в </a:t>
            </a:r>
            <a:r>
              <a:rPr lang="en-US" sz="3800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оренду</a:t>
            </a:r>
            <a:r>
              <a:rPr lang="en-US" sz="38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? </a:t>
            </a:r>
            <a:r>
              <a:rPr lang="en-US" sz="3800" b="1" dirty="0" err="1">
                <a:solidFill>
                  <a:srgbClr val="000000"/>
                </a:solidFill>
                <a:latin typeface="Poppins Medium Bold"/>
                <a:ea typeface="Poppins Medium Bold"/>
                <a:cs typeface="Poppins Medium Bold"/>
                <a:sym typeface="Poppins Medium Bold"/>
              </a:rPr>
              <a:t>соціум</a:t>
            </a:r>
            <a:endParaRPr lang="en-US" sz="3800" b="1" dirty="0">
              <a:solidFill>
                <a:srgbClr val="000000"/>
              </a:solidFill>
              <a:latin typeface="Poppins Medium Bold"/>
              <a:ea typeface="Poppins Medium Bold"/>
              <a:cs typeface="Poppins Medium Bold"/>
              <a:sym typeface="Poppins Medium Bold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9017006" y="6230031"/>
            <a:ext cx="8756644" cy="5201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4"/>
              </a:lnSpc>
              <a:spcBef>
                <a:spcPct val="0"/>
              </a:spcBef>
            </a:pPr>
            <a:r>
              <a:rPr lang="uk-UA" sz="38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4. </a:t>
            </a:r>
            <a:r>
              <a:rPr lang="en-US" sz="3800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Здобути</a:t>
            </a:r>
            <a:r>
              <a:rPr lang="en-US" sz="38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3800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диплом</a:t>
            </a:r>
            <a:r>
              <a:rPr lang="en-US" sz="38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? </a:t>
            </a:r>
            <a:r>
              <a:rPr lang="en-US" sz="3800" b="1" dirty="0" err="1">
                <a:solidFill>
                  <a:srgbClr val="000000"/>
                </a:solidFill>
                <a:latin typeface="Poppins Medium Bold"/>
                <a:ea typeface="Poppins Medium Bold"/>
                <a:cs typeface="Poppins Medium Bold"/>
                <a:sym typeface="Poppins Medium Bold"/>
              </a:rPr>
              <a:t>повага</a:t>
            </a:r>
            <a:endParaRPr lang="en-US" sz="3800" b="1" dirty="0">
              <a:solidFill>
                <a:srgbClr val="000000"/>
              </a:solidFill>
              <a:latin typeface="Poppins Medium Bold"/>
              <a:ea typeface="Poppins Medium Bold"/>
              <a:cs typeface="Poppins Medium Bold"/>
              <a:sym typeface="Poppins Medium Bold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9017006" y="5152577"/>
            <a:ext cx="9785344" cy="5201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4"/>
              </a:lnSpc>
              <a:spcBef>
                <a:spcPct val="0"/>
              </a:spcBef>
            </a:pPr>
            <a:r>
              <a:rPr lang="uk-UA" sz="38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5. </a:t>
            </a:r>
            <a:r>
              <a:rPr lang="en-US" sz="3800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Завести</a:t>
            </a:r>
            <a:r>
              <a:rPr lang="en-US" sz="38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3800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блог</a:t>
            </a:r>
            <a:r>
              <a:rPr lang="en-US" sz="38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? </a:t>
            </a:r>
            <a:r>
              <a:rPr lang="en-US" sz="3800" b="1" dirty="0" err="1">
                <a:solidFill>
                  <a:srgbClr val="000000"/>
                </a:solidFill>
                <a:latin typeface="Poppins Medium Bold"/>
                <a:ea typeface="Poppins Medium Bold"/>
                <a:cs typeface="Poppins Medium Bold"/>
                <a:sym typeface="Poppins Medium Bold"/>
              </a:rPr>
              <a:t>самовираження</a:t>
            </a:r>
            <a:endParaRPr lang="en-US" sz="3800" b="1" dirty="0">
              <a:solidFill>
                <a:srgbClr val="000000"/>
              </a:solidFill>
              <a:latin typeface="Poppins Medium Bold"/>
              <a:ea typeface="Poppins Medium Bold"/>
              <a:cs typeface="Poppins Medium Bold"/>
              <a:sym typeface="Poppins Medium Bold"/>
            </a:endParaRPr>
          </a:p>
        </p:txBody>
      </p:sp>
      <p:sp>
        <p:nvSpPr>
          <p:cNvPr id="20" name="Freeform 20"/>
          <p:cNvSpPr/>
          <p:nvPr/>
        </p:nvSpPr>
        <p:spPr>
          <a:xfrm>
            <a:off x="0" y="3123078"/>
            <a:ext cx="8723193" cy="7163922"/>
          </a:xfrm>
          <a:custGeom>
            <a:avLst/>
            <a:gdLst/>
            <a:ahLst/>
            <a:cxnLst/>
            <a:rect l="l" t="t" r="r" b="b"/>
            <a:pathLst>
              <a:path w="8723193" h="7163922">
                <a:moveTo>
                  <a:pt x="0" y="0"/>
                </a:moveTo>
                <a:lnTo>
                  <a:pt x="8723193" y="0"/>
                </a:lnTo>
                <a:lnTo>
                  <a:pt x="8723193" y="7163922"/>
                </a:lnTo>
                <a:lnTo>
                  <a:pt x="0" y="716392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TextBox 21"/>
          <p:cNvSpPr txBox="1"/>
          <p:nvPr/>
        </p:nvSpPr>
        <p:spPr>
          <a:xfrm>
            <a:off x="9177959" y="3689110"/>
            <a:ext cx="7847112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Краще не перескакувати через рівні!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529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326974" y="566499"/>
            <a:ext cx="8756644" cy="27699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200"/>
              </a:lnSpc>
            </a:pPr>
            <a:r>
              <a:rPr lang="uk-UA" sz="6000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Починаємо вибирати ціль</a:t>
            </a:r>
            <a:endParaRPr lang="en-US" sz="6000" dirty="0">
              <a:solidFill>
                <a:srgbClr val="FFFFFF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algn="ctr">
              <a:lnSpc>
                <a:spcPts val="7200"/>
              </a:lnSpc>
            </a:pPr>
            <a:endParaRPr lang="en-US" sz="6000" dirty="0">
              <a:solidFill>
                <a:srgbClr val="FFFFFF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1295400" y="1333500"/>
            <a:ext cx="6424097" cy="6432152"/>
          </a:xfrm>
          <a:custGeom>
            <a:avLst/>
            <a:gdLst/>
            <a:ahLst/>
            <a:cxnLst/>
            <a:rect l="l" t="t" r="r" b="b"/>
            <a:pathLst>
              <a:path w="8644306" h="7386953">
                <a:moveTo>
                  <a:pt x="0" y="0"/>
                </a:moveTo>
                <a:lnTo>
                  <a:pt x="8644306" y="0"/>
                </a:lnTo>
                <a:lnTo>
                  <a:pt x="8644306" y="7386952"/>
                </a:lnTo>
                <a:lnTo>
                  <a:pt x="0" y="73869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8658290" y="3913016"/>
            <a:ext cx="9219375" cy="4678645"/>
            <a:chOff x="0" y="0"/>
            <a:chExt cx="5919918" cy="300423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919918" cy="3004238"/>
            </a:xfrm>
            <a:custGeom>
              <a:avLst/>
              <a:gdLst/>
              <a:ahLst/>
              <a:cxnLst/>
              <a:rect l="l" t="t" r="r" b="b"/>
              <a:pathLst>
                <a:path w="5919918" h="3004238">
                  <a:moveTo>
                    <a:pt x="5795457" y="3004238"/>
                  </a:moveTo>
                  <a:lnTo>
                    <a:pt x="124460" y="3004238"/>
                  </a:lnTo>
                  <a:cubicBezTo>
                    <a:pt x="55880" y="3004238"/>
                    <a:pt x="0" y="2948358"/>
                    <a:pt x="0" y="287977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795458" y="0"/>
                  </a:lnTo>
                  <a:cubicBezTo>
                    <a:pt x="5864038" y="0"/>
                    <a:pt x="5919918" y="55880"/>
                    <a:pt x="5919918" y="124460"/>
                  </a:cubicBezTo>
                  <a:lnTo>
                    <a:pt x="5919918" y="2879778"/>
                  </a:lnTo>
                  <a:cubicBezTo>
                    <a:pt x="5919918" y="2948358"/>
                    <a:pt x="5864038" y="3004238"/>
                    <a:pt x="5795458" y="3004238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968613" y="4364750"/>
            <a:ext cx="7473367" cy="23928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79"/>
              </a:lnSpc>
              <a:spcBef>
                <a:spcPct val="0"/>
              </a:spcBef>
            </a:pPr>
            <a:r>
              <a:rPr lang="uk-UA" sz="5999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Який рівень потрібно виправити найбільше?</a:t>
            </a:r>
            <a:endParaRPr lang="en-US" sz="5999" dirty="0">
              <a:solidFill>
                <a:srgbClr val="000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529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755644" y="4269500"/>
            <a:ext cx="8756644" cy="4043126"/>
            <a:chOff x="0" y="0"/>
            <a:chExt cx="5919918" cy="27333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19918" cy="2733350"/>
            </a:xfrm>
            <a:custGeom>
              <a:avLst/>
              <a:gdLst/>
              <a:ahLst/>
              <a:cxnLst/>
              <a:rect l="l" t="t" r="r" b="b"/>
              <a:pathLst>
                <a:path w="5919918" h="2733350">
                  <a:moveTo>
                    <a:pt x="5795457" y="2733350"/>
                  </a:moveTo>
                  <a:lnTo>
                    <a:pt x="124460" y="2733350"/>
                  </a:lnTo>
                  <a:cubicBezTo>
                    <a:pt x="55880" y="2733350"/>
                    <a:pt x="0" y="2677470"/>
                    <a:pt x="0" y="260889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795458" y="0"/>
                  </a:lnTo>
                  <a:cubicBezTo>
                    <a:pt x="5864038" y="0"/>
                    <a:pt x="5919918" y="55880"/>
                    <a:pt x="5919918" y="124460"/>
                  </a:cubicBezTo>
                  <a:lnTo>
                    <a:pt x="5919918" y="2608890"/>
                  </a:lnTo>
                  <a:cubicBezTo>
                    <a:pt x="5919918" y="2677470"/>
                    <a:pt x="5864038" y="2733350"/>
                    <a:pt x="5795458" y="273335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326974" y="949535"/>
            <a:ext cx="8756644" cy="923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uk-UA" sz="6000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Приклад</a:t>
            </a:r>
            <a:endParaRPr lang="en-US" sz="6000" dirty="0">
              <a:solidFill>
                <a:srgbClr val="FFFFFF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6" name="Freeform 6"/>
          <p:cNvSpPr/>
          <p:nvPr/>
        </p:nvSpPr>
        <p:spPr>
          <a:xfrm rot="-10800000">
            <a:off x="111338" y="2134544"/>
            <a:ext cx="8644306" cy="7386953"/>
          </a:xfrm>
          <a:custGeom>
            <a:avLst/>
            <a:gdLst/>
            <a:ahLst/>
            <a:cxnLst/>
            <a:rect l="l" t="t" r="r" b="b"/>
            <a:pathLst>
              <a:path w="8644306" h="7386953">
                <a:moveTo>
                  <a:pt x="0" y="0"/>
                </a:moveTo>
                <a:lnTo>
                  <a:pt x="8644306" y="0"/>
                </a:lnTo>
                <a:lnTo>
                  <a:pt x="8644306" y="7386953"/>
                </a:lnTo>
                <a:lnTo>
                  <a:pt x="0" y="73869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8788773" y="4457700"/>
            <a:ext cx="8115300" cy="3373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94"/>
              </a:lnSpc>
              <a:spcBef>
                <a:spcPct val="0"/>
              </a:spcBef>
            </a:pPr>
            <a:r>
              <a:rPr lang="uk-UA" sz="44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Хочу </a:t>
            </a:r>
            <a:r>
              <a:rPr lang="uk-UA" sz="4400" b="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самовиразитись</a:t>
            </a:r>
            <a:r>
              <a:rPr lang="uk-UA" sz="44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uk-UA" sz="4400" b="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(5й рівень)</a:t>
            </a:r>
            <a:r>
              <a:rPr lang="uk-UA" sz="44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, щоб людина тільки подивилась на мене і зразу зрозуміла хто я</a:t>
            </a:r>
            <a:endParaRPr lang="en-US" sz="4400" dirty="0">
              <a:solidFill>
                <a:srgbClr val="000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</p:spTree>
    <p:extLst>
      <p:ext uri="{BB962C8B-B14F-4D97-AF65-F5344CB8AC3E}">
        <p14:creationId xmlns:p14="http://schemas.microsoft.com/office/powerpoint/2010/main" val="18087742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529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755644" y="4269500"/>
            <a:ext cx="8756644" cy="4043126"/>
            <a:chOff x="0" y="0"/>
            <a:chExt cx="5919918" cy="27333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19918" cy="2733350"/>
            </a:xfrm>
            <a:custGeom>
              <a:avLst/>
              <a:gdLst/>
              <a:ahLst/>
              <a:cxnLst/>
              <a:rect l="l" t="t" r="r" b="b"/>
              <a:pathLst>
                <a:path w="5919918" h="2733350">
                  <a:moveTo>
                    <a:pt x="5795457" y="2733350"/>
                  </a:moveTo>
                  <a:lnTo>
                    <a:pt x="124460" y="2733350"/>
                  </a:lnTo>
                  <a:cubicBezTo>
                    <a:pt x="55880" y="2733350"/>
                    <a:pt x="0" y="2677470"/>
                    <a:pt x="0" y="260889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795458" y="0"/>
                  </a:lnTo>
                  <a:cubicBezTo>
                    <a:pt x="5864038" y="0"/>
                    <a:pt x="5919918" y="55880"/>
                    <a:pt x="5919918" y="124460"/>
                  </a:cubicBezTo>
                  <a:lnTo>
                    <a:pt x="5919918" y="2608890"/>
                  </a:lnTo>
                  <a:cubicBezTo>
                    <a:pt x="5919918" y="2677470"/>
                    <a:pt x="5864038" y="2733350"/>
                    <a:pt x="5795458" y="273335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326974" y="949535"/>
            <a:ext cx="8756644" cy="1838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6000" dirty="0" err="1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Вправа</a:t>
            </a:r>
            <a:r>
              <a:rPr lang="en-US" sz="6000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“</a:t>
            </a:r>
            <a:r>
              <a:rPr lang="en-US" sz="6000" dirty="0" err="1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Коло</a:t>
            </a:r>
            <a:r>
              <a:rPr lang="en-US" sz="6000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6000" dirty="0" err="1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мрій</a:t>
            </a:r>
            <a:r>
              <a:rPr lang="en-US" sz="6000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, </a:t>
            </a:r>
            <a:r>
              <a:rPr lang="en-US" sz="6000" dirty="0" err="1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бажань</a:t>
            </a:r>
            <a:r>
              <a:rPr lang="en-US" sz="6000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та </a:t>
            </a:r>
            <a:r>
              <a:rPr lang="en-US" sz="6000" dirty="0" err="1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цілей</a:t>
            </a:r>
            <a:r>
              <a:rPr lang="en-US" sz="6000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”</a:t>
            </a:r>
          </a:p>
        </p:txBody>
      </p:sp>
      <p:sp>
        <p:nvSpPr>
          <p:cNvPr id="6" name="Freeform 6"/>
          <p:cNvSpPr/>
          <p:nvPr/>
        </p:nvSpPr>
        <p:spPr>
          <a:xfrm rot="-10800000">
            <a:off x="111338" y="2134544"/>
            <a:ext cx="8644306" cy="7386953"/>
          </a:xfrm>
          <a:custGeom>
            <a:avLst/>
            <a:gdLst/>
            <a:ahLst/>
            <a:cxnLst/>
            <a:rect l="l" t="t" r="r" b="b"/>
            <a:pathLst>
              <a:path w="8644306" h="7386953">
                <a:moveTo>
                  <a:pt x="0" y="0"/>
                </a:moveTo>
                <a:lnTo>
                  <a:pt x="8644306" y="0"/>
                </a:lnTo>
                <a:lnTo>
                  <a:pt x="8644306" y="7386953"/>
                </a:lnTo>
                <a:lnTo>
                  <a:pt x="0" y="73869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8996027" y="4887280"/>
            <a:ext cx="8115300" cy="33940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94"/>
              </a:lnSpc>
              <a:spcBef>
                <a:spcPct val="0"/>
              </a:spcBef>
            </a:pPr>
            <a:r>
              <a:rPr lang="en-US" sz="5000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Пишемо</a:t>
            </a:r>
            <a:r>
              <a:rPr lang="en-US" sz="50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5000" b="1" dirty="0">
                <a:solidFill>
                  <a:srgbClr val="000000"/>
                </a:solidFill>
                <a:latin typeface="Poppins Medium Bold"/>
                <a:ea typeface="Poppins Medium Bold"/>
                <a:cs typeface="Poppins Medium Bold"/>
                <a:sym typeface="Poppins Medium Bold"/>
              </a:rPr>
              <a:t>20</a:t>
            </a:r>
            <a:r>
              <a:rPr lang="en-US" sz="50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5000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мрій</a:t>
            </a:r>
            <a:r>
              <a:rPr lang="uk-UA" sz="50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, але враховуємо для чого це мені, який рівень ця мрія виправить</a:t>
            </a:r>
            <a:endParaRPr lang="en-US" sz="5000" dirty="0">
              <a:solidFill>
                <a:srgbClr val="000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529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915400" y="2400301"/>
            <a:ext cx="8756644" cy="2209800"/>
            <a:chOff x="0" y="0"/>
            <a:chExt cx="5919918" cy="27333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19918" cy="2733350"/>
            </a:xfrm>
            <a:custGeom>
              <a:avLst/>
              <a:gdLst/>
              <a:ahLst/>
              <a:cxnLst/>
              <a:rect l="l" t="t" r="r" b="b"/>
              <a:pathLst>
                <a:path w="5919918" h="2733350">
                  <a:moveTo>
                    <a:pt x="5795457" y="2733350"/>
                  </a:moveTo>
                  <a:lnTo>
                    <a:pt x="124460" y="2733350"/>
                  </a:lnTo>
                  <a:cubicBezTo>
                    <a:pt x="55880" y="2733350"/>
                    <a:pt x="0" y="2677470"/>
                    <a:pt x="0" y="260889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795458" y="0"/>
                  </a:lnTo>
                  <a:cubicBezTo>
                    <a:pt x="5864038" y="0"/>
                    <a:pt x="5919918" y="55880"/>
                    <a:pt x="5919918" y="124460"/>
                  </a:cubicBezTo>
                  <a:lnTo>
                    <a:pt x="5919918" y="2608890"/>
                  </a:lnTo>
                  <a:cubicBezTo>
                    <a:pt x="5919918" y="2677470"/>
                    <a:pt x="5864038" y="2733350"/>
                    <a:pt x="5795458" y="273335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742950" indent="-742950">
                <a:buAutoNum type="arabicPeriod"/>
              </a:pPr>
              <a:r>
                <a:rPr lang="uk-UA" sz="4000" dirty="0"/>
                <a:t>Мрія 1 – ціна</a:t>
              </a:r>
            </a:p>
            <a:p>
              <a:pPr marL="742950" indent="-742950">
                <a:buAutoNum type="arabicPeriod"/>
              </a:pPr>
              <a:r>
                <a:rPr lang="uk-UA" sz="4000" dirty="0"/>
                <a:t>Мрія 2 – ціна</a:t>
              </a:r>
            </a:p>
            <a:p>
              <a:pPr marL="742950" indent="-742950">
                <a:buAutoNum type="arabicPeriod"/>
              </a:pPr>
              <a:r>
                <a:rPr lang="uk-UA" sz="4000" dirty="0"/>
                <a:t>Мрія 3 – ціна </a:t>
              </a:r>
              <a:endParaRPr lang="en-US" sz="4000" dirty="0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326974" y="949535"/>
            <a:ext cx="8756644" cy="923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uk-UA" sz="6000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Приклад</a:t>
            </a:r>
            <a:endParaRPr lang="en-US" sz="6000" dirty="0">
              <a:solidFill>
                <a:srgbClr val="FFFFFF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6" name="Freeform 6"/>
          <p:cNvSpPr/>
          <p:nvPr/>
        </p:nvSpPr>
        <p:spPr>
          <a:xfrm rot="-10800000">
            <a:off x="111338" y="2134544"/>
            <a:ext cx="8644306" cy="7386953"/>
          </a:xfrm>
          <a:custGeom>
            <a:avLst/>
            <a:gdLst/>
            <a:ahLst/>
            <a:cxnLst/>
            <a:rect l="l" t="t" r="r" b="b"/>
            <a:pathLst>
              <a:path w="8644306" h="7386953">
                <a:moveTo>
                  <a:pt x="0" y="0"/>
                </a:moveTo>
                <a:lnTo>
                  <a:pt x="8644306" y="0"/>
                </a:lnTo>
                <a:lnTo>
                  <a:pt x="8644306" y="7386953"/>
                </a:lnTo>
                <a:lnTo>
                  <a:pt x="0" y="73869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7918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601754" y="1263860"/>
            <a:ext cx="8408938" cy="8408938"/>
            <a:chOff x="0" y="0"/>
            <a:chExt cx="5404631" cy="540463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404631" cy="5404631"/>
            </a:xfrm>
            <a:custGeom>
              <a:avLst/>
              <a:gdLst/>
              <a:ahLst/>
              <a:cxnLst/>
              <a:rect l="l" t="t" r="r" b="b"/>
              <a:pathLst>
                <a:path w="5404631" h="5404631">
                  <a:moveTo>
                    <a:pt x="5280171" y="5404631"/>
                  </a:moveTo>
                  <a:lnTo>
                    <a:pt x="124460" y="5404631"/>
                  </a:lnTo>
                  <a:cubicBezTo>
                    <a:pt x="55880" y="5404631"/>
                    <a:pt x="0" y="5348751"/>
                    <a:pt x="0" y="528017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280171" y="0"/>
                  </a:lnTo>
                  <a:cubicBezTo>
                    <a:pt x="5348751" y="0"/>
                    <a:pt x="5404631" y="55880"/>
                    <a:pt x="5404631" y="124460"/>
                  </a:cubicBezTo>
                  <a:lnTo>
                    <a:pt x="5404631" y="5280171"/>
                  </a:lnTo>
                  <a:cubicBezTo>
                    <a:pt x="5404631" y="5348751"/>
                    <a:pt x="5348751" y="5404631"/>
                    <a:pt x="5280171" y="5404631"/>
                  </a:cubicBezTo>
                  <a:close/>
                </a:path>
              </a:pathLst>
            </a:custGeom>
            <a:solidFill>
              <a:srgbClr val="EDECED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57083" y="5032555"/>
            <a:ext cx="7154870" cy="5307613"/>
          </a:xfrm>
          <a:custGeom>
            <a:avLst/>
            <a:gdLst/>
            <a:ahLst/>
            <a:cxnLst/>
            <a:rect l="l" t="t" r="r" b="b"/>
            <a:pathLst>
              <a:path w="7154870" h="5307613">
                <a:moveTo>
                  <a:pt x="0" y="0"/>
                </a:moveTo>
                <a:lnTo>
                  <a:pt x="7154870" y="0"/>
                </a:lnTo>
                <a:lnTo>
                  <a:pt x="7154870" y="5307612"/>
                </a:lnTo>
                <a:lnTo>
                  <a:pt x="0" y="530761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8601754" y="1263860"/>
            <a:ext cx="8408938" cy="8408938"/>
          </a:xfrm>
          <a:custGeom>
            <a:avLst/>
            <a:gdLst/>
            <a:ahLst/>
            <a:cxnLst/>
            <a:rect l="l" t="t" r="r" b="b"/>
            <a:pathLst>
              <a:path w="8408938" h="8408938">
                <a:moveTo>
                  <a:pt x="0" y="0"/>
                </a:moveTo>
                <a:lnTo>
                  <a:pt x="8408938" y="0"/>
                </a:lnTo>
                <a:lnTo>
                  <a:pt x="8408938" y="8408938"/>
                </a:lnTo>
                <a:lnTo>
                  <a:pt x="0" y="840893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5682155" y="8730461"/>
            <a:ext cx="1248880" cy="942337"/>
          </a:xfrm>
          <a:custGeom>
            <a:avLst/>
            <a:gdLst/>
            <a:ahLst/>
            <a:cxnLst/>
            <a:rect l="l" t="t" r="r" b="b"/>
            <a:pathLst>
              <a:path w="1248880" h="942337">
                <a:moveTo>
                  <a:pt x="0" y="0"/>
                </a:moveTo>
                <a:lnTo>
                  <a:pt x="1248880" y="0"/>
                </a:lnTo>
                <a:lnTo>
                  <a:pt x="1248880" y="942337"/>
                </a:lnTo>
                <a:lnTo>
                  <a:pt x="0" y="94233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8601754" y="8730461"/>
            <a:ext cx="1248880" cy="942337"/>
          </a:xfrm>
          <a:custGeom>
            <a:avLst/>
            <a:gdLst/>
            <a:ahLst/>
            <a:cxnLst/>
            <a:rect l="l" t="t" r="r" b="b"/>
            <a:pathLst>
              <a:path w="1248880" h="942337">
                <a:moveTo>
                  <a:pt x="0" y="0"/>
                </a:moveTo>
                <a:lnTo>
                  <a:pt x="1248880" y="0"/>
                </a:lnTo>
                <a:lnTo>
                  <a:pt x="1248880" y="942337"/>
                </a:lnTo>
                <a:lnTo>
                  <a:pt x="0" y="94233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5682155" y="1263860"/>
            <a:ext cx="1297414" cy="1454360"/>
          </a:xfrm>
          <a:custGeom>
            <a:avLst/>
            <a:gdLst/>
            <a:ahLst/>
            <a:cxnLst/>
            <a:rect l="l" t="t" r="r" b="b"/>
            <a:pathLst>
              <a:path w="1297414" h="1454360">
                <a:moveTo>
                  <a:pt x="0" y="0"/>
                </a:moveTo>
                <a:lnTo>
                  <a:pt x="1297414" y="0"/>
                </a:lnTo>
                <a:lnTo>
                  <a:pt x="1297414" y="1454359"/>
                </a:lnTo>
                <a:lnTo>
                  <a:pt x="0" y="145435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395569" y="1371914"/>
            <a:ext cx="5904956" cy="1228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600"/>
              </a:lnSpc>
            </a:pPr>
            <a:r>
              <a:rPr lang="en-US" sz="800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Пріоритети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371159" y="3029757"/>
            <a:ext cx="2920030" cy="10154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4"/>
              </a:lnSpc>
              <a:spcBef>
                <a:spcPct val="0"/>
              </a:spcBef>
            </a:pPr>
            <a:r>
              <a:rPr lang="en-US" sz="380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Важливе і термінове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386564" y="3029757"/>
            <a:ext cx="2920030" cy="9328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5"/>
              </a:lnSpc>
              <a:spcBef>
                <a:spcPct val="0"/>
              </a:spcBef>
            </a:pPr>
            <a:r>
              <a:rPr lang="en-US" sz="350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Важливе, але </a:t>
            </a:r>
            <a:r>
              <a:rPr lang="en-US" sz="3500" b="1">
                <a:solidFill>
                  <a:srgbClr val="000000"/>
                </a:solidFill>
                <a:latin typeface="Poppins Medium Bold"/>
                <a:ea typeface="Poppins Medium Bold"/>
                <a:cs typeface="Poppins Medium Bold"/>
                <a:sym typeface="Poppins Medium Bold"/>
              </a:rPr>
              <a:t>не</a:t>
            </a:r>
            <a:r>
              <a:rPr lang="en-US" sz="350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термінове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371159" y="6694367"/>
            <a:ext cx="2920030" cy="1420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08"/>
              </a:lnSpc>
              <a:spcBef>
                <a:spcPct val="0"/>
              </a:spcBef>
            </a:pPr>
            <a:r>
              <a:rPr lang="en-US" sz="3600" b="1">
                <a:solidFill>
                  <a:srgbClr val="000000"/>
                </a:solidFill>
                <a:latin typeface="Poppins Medium Bold"/>
                <a:ea typeface="Poppins Medium Bold"/>
                <a:cs typeface="Poppins Medium Bold"/>
                <a:sym typeface="Poppins Medium Bold"/>
              </a:rPr>
              <a:t>Не</a:t>
            </a:r>
            <a:r>
              <a:rPr lang="en-US" sz="360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важливе, але термінове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386564" y="6927730"/>
            <a:ext cx="2920030" cy="954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08"/>
              </a:lnSpc>
              <a:spcBef>
                <a:spcPct val="0"/>
              </a:spcBef>
            </a:pPr>
            <a:r>
              <a:rPr lang="en-US" sz="3600" b="1">
                <a:solidFill>
                  <a:srgbClr val="000000"/>
                </a:solidFill>
                <a:latin typeface="Poppins Medium Bold"/>
                <a:ea typeface="Poppins Medium Bold"/>
                <a:cs typeface="Poppins Medium Bold"/>
                <a:sym typeface="Poppins Medium Bold"/>
              </a:rPr>
              <a:t>Не</a:t>
            </a:r>
            <a:r>
              <a:rPr lang="en-US" sz="360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важливе і </a:t>
            </a:r>
            <a:r>
              <a:rPr lang="en-US" sz="3600" b="1">
                <a:solidFill>
                  <a:srgbClr val="000000"/>
                </a:solidFill>
                <a:latin typeface="Poppins Medium Bold"/>
                <a:ea typeface="Poppins Medium Bold"/>
                <a:cs typeface="Poppins Medium Bold"/>
                <a:sym typeface="Poppins Medium Bold"/>
              </a:rPr>
              <a:t>не</a:t>
            </a:r>
            <a:r>
              <a:rPr lang="en-US" sz="360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термінове</a:t>
            </a:r>
          </a:p>
        </p:txBody>
      </p:sp>
      <p:sp>
        <p:nvSpPr>
          <p:cNvPr id="14" name="Freeform 14"/>
          <p:cNvSpPr/>
          <p:nvPr/>
        </p:nvSpPr>
        <p:spPr>
          <a:xfrm>
            <a:off x="8601754" y="1263860"/>
            <a:ext cx="1297414" cy="1454360"/>
          </a:xfrm>
          <a:custGeom>
            <a:avLst/>
            <a:gdLst/>
            <a:ahLst/>
            <a:cxnLst/>
            <a:rect l="l" t="t" r="r" b="b"/>
            <a:pathLst>
              <a:path w="1297414" h="1454360">
                <a:moveTo>
                  <a:pt x="0" y="0"/>
                </a:moveTo>
                <a:lnTo>
                  <a:pt x="1297414" y="0"/>
                </a:lnTo>
                <a:lnTo>
                  <a:pt x="1297414" y="1454359"/>
                </a:lnTo>
                <a:lnTo>
                  <a:pt x="0" y="145435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TextBox 15"/>
          <p:cNvSpPr txBox="1"/>
          <p:nvPr/>
        </p:nvSpPr>
        <p:spPr>
          <a:xfrm>
            <a:off x="395569" y="2621833"/>
            <a:ext cx="7684294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279"/>
              </a:lnSpc>
            </a:pPr>
            <a:r>
              <a:rPr lang="en-US" sz="51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Матриця</a:t>
            </a:r>
            <a:r>
              <a:rPr lang="en-US" sz="51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1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Ейзенхауера</a:t>
            </a:r>
            <a:endParaRPr lang="en-US" sz="5199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9648151" y="1583369"/>
            <a:ext cx="2687638" cy="407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9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Робимо </a:t>
            </a:r>
            <a:r>
              <a:rPr lang="en-US" sz="3000" b="1">
                <a:solidFill>
                  <a:srgbClr val="000000"/>
                </a:solidFill>
                <a:latin typeface="Poppins Medium Bold"/>
                <a:ea typeface="Poppins Medium Bold"/>
                <a:cs typeface="Poppins Medium Bold"/>
                <a:sym typeface="Poppins Medium Bold"/>
              </a:rPr>
              <a:t>зараз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3829344" y="1583369"/>
            <a:ext cx="1852811" cy="407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9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Плануємо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003999" y="9078277"/>
            <a:ext cx="1975941" cy="407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9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Делегуємо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3386564" y="8874603"/>
            <a:ext cx="2619490" cy="798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90"/>
              </a:lnSpc>
              <a:spcBef>
                <a:spcPct val="0"/>
              </a:spcBef>
            </a:pPr>
            <a:r>
              <a:rPr lang="en-US" sz="3000" b="1">
                <a:solidFill>
                  <a:srgbClr val="000000"/>
                </a:solidFill>
                <a:latin typeface="Poppins Medium Bold"/>
                <a:ea typeface="Poppins Medium Bold"/>
                <a:cs typeface="Poppins Medium Bold"/>
                <a:sym typeface="Poppins Medium Bold"/>
              </a:rPr>
              <a:t>Не</a:t>
            </a:r>
            <a:r>
              <a:rPr lang="en-US" sz="300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робимо взагалі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529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326974" y="949535"/>
            <a:ext cx="8756644" cy="1838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600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Вправа “Коло мрій, бажань та цілей”</a:t>
            </a:r>
          </a:p>
        </p:txBody>
      </p:sp>
      <p:sp>
        <p:nvSpPr>
          <p:cNvPr id="3" name="Freeform 3"/>
          <p:cNvSpPr/>
          <p:nvPr/>
        </p:nvSpPr>
        <p:spPr>
          <a:xfrm>
            <a:off x="148943" y="1028700"/>
            <a:ext cx="8644306" cy="7386953"/>
          </a:xfrm>
          <a:custGeom>
            <a:avLst/>
            <a:gdLst/>
            <a:ahLst/>
            <a:cxnLst/>
            <a:rect l="l" t="t" r="r" b="b"/>
            <a:pathLst>
              <a:path w="8644306" h="7386953">
                <a:moveTo>
                  <a:pt x="0" y="0"/>
                </a:moveTo>
                <a:lnTo>
                  <a:pt x="8644306" y="0"/>
                </a:lnTo>
                <a:lnTo>
                  <a:pt x="8644306" y="7386952"/>
                </a:lnTo>
                <a:lnTo>
                  <a:pt x="0" y="73869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8755644" y="4269500"/>
            <a:ext cx="8756644" cy="4043126"/>
            <a:chOff x="0" y="0"/>
            <a:chExt cx="5919918" cy="273335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919918" cy="2733350"/>
            </a:xfrm>
            <a:custGeom>
              <a:avLst/>
              <a:gdLst/>
              <a:ahLst/>
              <a:cxnLst/>
              <a:rect l="l" t="t" r="r" b="b"/>
              <a:pathLst>
                <a:path w="5919918" h="2733350">
                  <a:moveTo>
                    <a:pt x="5795457" y="2733350"/>
                  </a:moveTo>
                  <a:lnTo>
                    <a:pt x="124460" y="2733350"/>
                  </a:lnTo>
                  <a:cubicBezTo>
                    <a:pt x="55880" y="2733350"/>
                    <a:pt x="0" y="2677470"/>
                    <a:pt x="0" y="260889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795458" y="0"/>
                  </a:lnTo>
                  <a:cubicBezTo>
                    <a:pt x="5864038" y="0"/>
                    <a:pt x="5919918" y="55880"/>
                    <a:pt x="5919918" y="124460"/>
                  </a:cubicBezTo>
                  <a:lnTo>
                    <a:pt x="5919918" y="2608890"/>
                  </a:lnTo>
                  <a:cubicBezTo>
                    <a:pt x="5919918" y="2677470"/>
                    <a:pt x="5864038" y="2733350"/>
                    <a:pt x="5795458" y="273335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9144000" y="5149968"/>
            <a:ext cx="7473367" cy="23774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80"/>
              </a:lnSpc>
              <a:spcBef>
                <a:spcPct val="0"/>
              </a:spcBef>
            </a:pPr>
            <a:r>
              <a:rPr lang="en-US" sz="600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Вибираєм найважливіші </a:t>
            </a:r>
            <a:r>
              <a:rPr lang="en-US" sz="6000" b="1">
                <a:solidFill>
                  <a:srgbClr val="000000"/>
                </a:solidFill>
                <a:latin typeface="Poppins Medium Bold"/>
                <a:ea typeface="Poppins Medium Bold"/>
                <a:cs typeface="Poppins Medium Bold"/>
                <a:sym typeface="Poppins Medium Bold"/>
              </a:rPr>
              <a:t>10</a:t>
            </a:r>
            <a:r>
              <a:rPr lang="en-US" sz="600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мрій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529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326974" y="949535"/>
            <a:ext cx="8756644" cy="1838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600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Вправа “Коло мрій, бажань та цілей”</a:t>
            </a:r>
          </a:p>
        </p:txBody>
      </p:sp>
      <p:sp>
        <p:nvSpPr>
          <p:cNvPr id="3" name="Freeform 3"/>
          <p:cNvSpPr/>
          <p:nvPr/>
        </p:nvSpPr>
        <p:spPr>
          <a:xfrm>
            <a:off x="111338" y="1104900"/>
            <a:ext cx="8644306" cy="7386953"/>
          </a:xfrm>
          <a:custGeom>
            <a:avLst/>
            <a:gdLst/>
            <a:ahLst/>
            <a:cxnLst/>
            <a:rect l="l" t="t" r="r" b="b"/>
            <a:pathLst>
              <a:path w="8644306" h="7386953">
                <a:moveTo>
                  <a:pt x="0" y="0"/>
                </a:moveTo>
                <a:lnTo>
                  <a:pt x="8644306" y="0"/>
                </a:lnTo>
                <a:lnTo>
                  <a:pt x="8644306" y="7386952"/>
                </a:lnTo>
                <a:lnTo>
                  <a:pt x="0" y="73869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8755644" y="4269500"/>
            <a:ext cx="8756644" cy="4043126"/>
            <a:chOff x="0" y="0"/>
            <a:chExt cx="5919918" cy="273335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919918" cy="2733350"/>
            </a:xfrm>
            <a:custGeom>
              <a:avLst/>
              <a:gdLst/>
              <a:ahLst/>
              <a:cxnLst/>
              <a:rect l="l" t="t" r="r" b="b"/>
              <a:pathLst>
                <a:path w="5919918" h="2733350">
                  <a:moveTo>
                    <a:pt x="5795457" y="2733350"/>
                  </a:moveTo>
                  <a:lnTo>
                    <a:pt x="124460" y="2733350"/>
                  </a:lnTo>
                  <a:cubicBezTo>
                    <a:pt x="55880" y="2733350"/>
                    <a:pt x="0" y="2677470"/>
                    <a:pt x="0" y="260889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795458" y="0"/>
                  </a:lnTo>
                  <a:cubicBezTo>
                    <a:pt x="5864038" y="0"/>
                    <a:pt x="5919918" y="55880"/>
                    <a:pt x="5919918" y="124460"/>
                  </a:cubicBezTo>
                  <a:lnTo>
                    <a:pt x="5919918" y="2608890"/>
                  </a:lnTo>
                  <a:cubicBezTo>
                    <a:pt x="5919918" y="2677470"/>
                    <a:pt x="5864038" y="2733350"/>
                    <a:pt x="5795458" y="273335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968613" y="5931018"/>
            <a:ext cx="7473367" cy="815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80"/>
              </a:lnSpc>
              <a:spcBef>
                <a:spcPct val="0"/>
              </a:spcBef>
            </a:pPr>
            <a:r>
              <a:rPr lang="en-US" sz="600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Залишаєм 5 мрій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529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326974" y="949535"/>
            <a:ext cx="8756644" cy="1838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600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Вправа “Коло мрій, бажань та цілей”</a:t>
            </a:r>
          </a:p>
        </p:txBody>
      </p:sp>
      <p:sp>
        <p:nvSpPr>
          <p:cNvPr id="3" name="Freeform 3"/>
          <p:cNvSpPr/>
          <p:nvPr/>
        </p:nvSpPr>
        <p:spPr>
          <a:xfrm>
            <a:off x="1752601" y="190499"/>
            <a:ext cx="4038600" cy="4475173"/>
          </a:xfrm>
          <a:custGeom>
            <a:avLst/>
            <a:gdLst/>
            <a:ahLst/>
            <a:cxnLst/>
            <a:rect l="l" t="t" r="r" b="b"/>
            <a:pathLst>
              <a:path w="8644306" h="7386953">
                <a:moveTo>
                  <a:pt x="0" y="0"/>
                </a:moveTo>
                <a:lnTo>
                  <a:pt x="8644306" y="0"/>
                </a:lnTo>
                <a:lnTo>
                  <a:pt x="8644306" y="7386952"/>
                </a:lnTo>
                <a:lnTo>
                  <a:pt x="0" y="73869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10800000">
            <a:off x="1143000" y="5177642"/>
            <a:ext cx="5841585" cy="4572000"/>
          </a:xfrm>
          <a:custGeom>
            <a:avLst/>
            <a:gdLst/>
            <a:ahLst/>
            <a:cxnLst/>
            <a:rect l="l" t="t" r="r" b="b"/>
            <a:pathLst>
              <a:path w="8644306" h="7386953">
                <a:moveTo>
                  <a:pt x="0" y="0"/>
                </a:moveTo>
                <a:lnTo>
                  <a:pt x="8644306" y="0"/>
                </a:lnTo>
                <a:lnTo>
                  <a:pt x="8644306" y="7386953"/>
                </a:lnTo>
                <a:lnTo>
                  <a:pt x="0" y="73869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8755644" y="4269500"/>
            <a:ext cx="8756644" cy="4043126"/>
            <a:chOff x="0" y="0"/>
            <a:chExt cx="5919918" cy="273335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919918" cy="2733350"/>
            </a:xfrm>
            <a:custGeom>
              <a:avLst/>
              <a:gdLst/>
              <a:ahLst/>
              <a:cxnLst/>
              <a:rect l="l" t="t" r="r" b="b"/>
              <a:pathLst>
                <a:path w="5919918" h="2733350">
                  <a:moveTo>
                    <a:pt x="5795457" y="2733350"/>
                  </a:moveTo>
                  <a:lnTo>
                    <a:pt x="124460" y="2733350"/>
                  </a:lnTo>
                  <a:cubicBezTo>
                    <a:pt x="55880" y="2733350"/>
                    <a:pt x="0" y="2677470"/>
                    <a:pt x="0" y="260889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795458" y="0"/>
                  </a:lnTo>
                  <a:cubicBezTo>
                    <a:pt x="5864038" y="0"/>
                    <a:pt x="5919918" y="55880"/>
                    <a:pt x="5919918" y="124460"/>
                  </a:cubicBezTo>
                  <a:lnTo>
                    <a:pt x="5919918" y="2608890"/>
                  </a:lnTo>
                  <a:cubicBezTo>
                    <a:pt x="5919918" y="2677470"/>
                    <a:pt x="5864038" y="2733350"/>
                    <a:pt x="5795458" y="273335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9144000" y="4694673"/>
            <a:ext cx="7473367" cy="1596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80"/>
              </a:lnSpc>
              <a:spcBef>
                <a:spcPct val="0"/>
              </a:spcBef>
            </a:pPr>
            <a:r>
              <a:rPr lang="en-US" sz="600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Вибираєм 1 найголовнішу мрію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144000" y="6224388"/>
            <a:ext cx="7473367" cy="1807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Приклад</a:t>
            </a:r>
            <a:r>
              <a:rPr lang="en-US" sz="33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 “</a:t>
            </a:r>
            <a:r>
              <a:rPr lang="uk-UA" sz="33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Хочу </a:t>
            </a:r>
            <a:r>
              <a:rPr lang="en-US" sz="33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Iphone</a:t>
            </a:r>
            <a:r>
              <a:rPr lang="uk-UA" sz="33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який коштує 1500</a:t>
            </a:r>
            <a:r>
              <a:rPr lang="en-US" sz="33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$,</a:t>
            </a:r>
            <a:r>
              <a:rPr lang="uk-UA" sz="33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щоб зразу було видно хто я</a:t>
            </a:r>
            <a:r>
              <a:rPr lang="en-US" sz="33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” - </a:t>
            </a:r>
            <a:r>
              <a:rPr lang="uk-UA" sz="33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самовираження</a:t>
            </a:r>
            <a:endParaRPr lang="en-US" sz="3399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529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326974" y="949535"/>
            <a:ext cx="8756644" cy="27699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uk-UA" sz="6000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Пишемо 10 способів, як можна отримати цю мрію</a:t>
            </a:r>
            <a:endParaRPr lang="en-US" sz="6000" dirty="0">
              <a:solidFill>
                <a:srgbClr val="FFFFFF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111338" y="1104900"/>
            <a:ext cx="8644306" cy="7386953"/>
          </a:xfrm>
          <a:custGeom>
            <a:avLst/>
            <a:gdLst/>
            <a:ahLst/>
            <a:cxnLst/>
            <a:rect l="l" t="t" r="r" b="b"/>
            <a:pathLst>
              <a:path w="8644306" h="7386953">
                <a:moveTo>
                  <a:pt x="0" y="0"/>
                </a:moveTo>
                <a:lnTo>
                  <a:pt x="8644306" y="0"/>
                </a:lnTo>
                <a:lnTo>
                  <a:pt x="8644306" y="7386952"/>
                </a:lnTo>
                <a:lnTo>
                  <a:pt x="0" y="73869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8755644" y="4269500"/>
            <a:ext cx="8756644" cy="4043126"/>
            <a:chOff x="0" y="0"/>
            <a:chExt cx="5919918" cy="273335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919918" cy="2733350"/>
            </a:xfrm>
            <a:custGeom>
              <a:avLst/>
              <a:gdLst/>
              <a:ahLst/>
              <a:cxnLst/>
              <a:rect l="l" t="t" r="r" b="b"/>
              <a:pathLst>
                <a:path w="5919918" h="2733350">
                  <a:moveTo>
                    <a:pt x="5795457" y="2733350"/>
                  </a:moveTo>
                  <a:lnTo>
                    <a:pt x="124460" y="2733350"/>
                  </a:lnTo>
                  <a:cubicBezTo>
                    <a:pt x="55880" y="2733350"/>
                    <a:pt x="0" y="2677470"/>
                    <a:pt x="0" y="260889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795458" y="0"/>
                  </a:lnTo>
                  <a:cubicBezTo>
                    <a:pt x="5864038" y="0"/>
                    <a:pt x="5919918" y="55880"/>
                    <a:pt x="5919918" y="124460"/>
                  </a:cubicBezTo>
                  <a:lnTo>
                    <a:pt x="5919918" y="2608890"/>
                  </a:lnTo>
                  <a:cubicBezTo>
                    <a:pt x="5919918" y="2677470"/>
                    <a:pt x="5864038" y="2733350"/>
                    <a:pt x="5795458" y="273335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968613" y="5931018"/>
            <a:ext cx="7473367" cy="1606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80"/>
              </a:lnSpc>
              <a:spcBef>
                <a:spcPct val="0"/>
              </a:spcBef>
            </a:pPr>
            <a:r>
              <a:rPr lang="uk-UA" sz="60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Заробити</a:t>
            </a:r>
            <a:r>
              <a:rPr lang="en-US" sz="60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/</a:t>
            </a:r>
            <a:r>
              <a:rPr lang="uk-UA" sz="60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попросити</a:t>
            </a:r>
            <a:r>
              <a:rPr lang="en-US" sz="60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/</a:t>
            </a:r>
            <a:r>
              <a:rPr lang="uk-UA" sz="60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орендувати і т. д.</a:t>
            </a:r>
            <a:endParaRPr lang="en-US" sz="6000" dirty="0">
              <a:solidFill>
                <a:srgbClr val="000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</p:spTree>
    <p:extLst>
      <p:ext uri="{BB962C8B-B14F-4D97-AF65-F5344CB8AC3E}">
        <p14:creationId xmlns:p14="http://schemas.microsoft.com/office/powerpoint/2010/main" val="11123417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529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915400" y="2359436"/>
            <a:ext cx="8756644" cy="6937165"/>
            <a:chOff x="0" y="-16101"/>
            <a:chExt cx="5919918" cy="2733350"/>
          </a:xfrm>
        </p:grpSpPr>
        <p:sp>
          <p:nvSpPr>
            <p:cNvPr id="3" name="Freeform 3"/>
            <p:cNvSpPr/>
            <p:nvPr/>
          </p:nvSpPr>
          <p:spPr>
            <a:xfrm>
              <a:off x="0" y="-16101"/>
              <a:ext cx="5919918" cy="2733350"/>
            </a:xfrm>
            <a:custGeom>
              <a:avLst/>
              <a:gdLst/>
              <a:ahLst/>
              <a:cxnLst/>
              <a:rect l="l" t="t" r="r" b="b"/>
              <a:pathLst>
                <a:path w="5919918" h="2733350">
                  <a:moveTo>
                    <a:pt x="5795457" y="2733350"/>
                  </a:moveTo>
                  <a:lnTo>
                    <a:pt x="124460" y="2733350"/>
                  </a:lnTo>
                  <a:cubicBezTo>
                    <a:pt x="55880" y="2733350"/>
                    <a:pt x="0" y="2677470"/>
                    <a:pt x="0" y="260889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795458" y="0"/>
                  </a:lnTo>
                  <a:cubicBezTo>
                    <a:pt x="5864038" y="0"/>
                    <a:pt x="5919918" y="55880"/>
                    <a:pt x="5919918" y="124460"/>
                  </a:cubicBezTo>
                  <a:lnTo>
                    <a:pt x="5919918" y="2608890"/>
                  </a:lnTo>
                  <a:cubicBezTo>
                    <a:pt x="5919918" y="2677470"/>
                    <a:pt x="5864038" y="2733350"/>
                    <a:pt x="5795458" y="273335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342900" indent="-342900">
                <a:buAutoNum type="arabicPeriod"/>
              </a:pPr>
              <a:r>
                <a:rPr lang="uk-UA" sz="2800" dirty="0"/>
                <a:t>Знайти 2гу роботу</a:t>
              </a:r>
            </a:p>
            <a:p>
              <a:pPr marL="342900" indent="-342900">
                <a:buAutoNum type="arabicPeriod"/>
              </a:pPr>
              <a:r>
                <a:rPr lang="uk-UA" sz="2800" dirty="0"/>
                <a:t>Попросити грошей у батьків</a:t>
              </a:r>
            </a:p>
            <a:p>
              <a:pPr marL="342900" indent="-342900">
                <a:buAutoNum type="arabicPeriod"/>
              </a:pPr>
              <a:r>
                <a:rPr lang="uk-UA" sz="2800" dirty="0"/>
                <a:t>Знайти багатого чоловіка</a:t>
              </a:r>
            </a:p>
            <a:p>
              <a:pPr marL="342900" indent="-342900">
                <a:buAutoNum type="arabicPeriod"/>
              </a:pPr>
              <a:r>
                <a:rPr lang="uk-UA" sz="2800" dirty="0"/>
                <a:t>Попросити підвищення зарплати, щоб більше відкладати</a:t>
              </a:r>
            </a:p>
            <a:p>
              <a:pPr marL="342900" indent="-342900">
                <a:buAutoNum type="arabicPeriod"/>
              </a:pPr>
              <a:r>
                <a:rPr lang="uk-UA" sz="2800" dirty="0"/>
                <a:t>Розпочати свій бізнес</a:t>
              </a:r>
            </a:p>
            <a:p>
              <a:pPr marL="342900" indent="-342900">
                <a:buAutoNum type="arabicPeriod"/>
              </a:pPr>
              <a:r>
                <a:rPr lang="uk-UA" sz="2800" dirty="0"/>
                <a:t>Підвищити кваліфікацію, щоб знайти нову роботу</a:t>
              </a:r>
            </a:p>
            <a:p>
              <a:pPr marL="342900" indent="-342900">
                <a:buAutoNum type="arabicPeriod"/>
              </a:pPr>
              <a:r>
                <a:rPr lang="uk-UA" sz="2800" dirty="0"/>
                <a:t>Переїхати закордон,  де більші зарплати</a:t>
              </a:r>
            </a:p>
            <a:p>
              <a:pPr marL="342900" indent="-342900">
                <a:buAutoNum type="arabicPeriod"/>
              </a:pPr>
              <a:r>
                <a:rPr lang="uk-UA" sz="2800" dirty="0"/>
                <a:t>Орендувати</a:t>
              </a:r>
            </a:p>
            <a:p>
              <a:pPr marL="342900" indent="-342900">
                <a:buAutoNum type="arabicPeriod"/>
              </a:pPr>
              <a:r>
                <a:rPr lang="uk-UA" sz="2800" dirty="0"/>
                <a:t>Стати фрілансером</a:t>
              </a:r>
            </a:p>
            <a:p>
              <a:pPr marL="342900" indent="-342900">
                <a:buAutoNum type="arabicPeriod"/>
              </a:pPr>
              <a:r>
                <a:rPr lang="uk-UA" sz="2800" dirty="0"/>
                <a:t>Статит ментором</a:t>
              </a:r>
            </a:p>
            <a:p>
              <a:pPr marL="342900" indent="-342900">
                <a:buAutoNum type="arabicPeriod"/>
              </a:pPr>
              <a:r>
                <a:rPr lang="uk-UA" sz="2800" dirty="0"/>
                <a:t>Записати курс</a:t>
              </a:r>
            </a:p>
            <a:p>
              <a:pPr marL="342900" indent="-342900">
                <a:buAutoNum type="arabicPeriod"/>
              </a:pPr>
              <a:r>
                <a:rPr lang="uk-UA" sz="2800" dirty="0"/>
                <a:t>Написати і продавати книгу</a:t>
              </a:r>
            </a:p>
            <a:p>
              <a:pPr marL="342900" indent="-342900">
                <a:buAutoNum type="arabicPeriod"/>
              </a:pPr>
              <a:r>
                <a:rPr lang="uk-UA" sz="2800" dirty="0"/>
                <a:t>Стати блогером</a:t>
              </a:r>
            </a:p>
            <a:p>
              <a:pPr marL="342900" indent="-342900">
                <a:buAutoNum type="arabicPeriod"/>
              </a:pPr>
              <a:r>
                <a:rPr lang="uk-UA" sz="2800" dirty="0"/>
                <a:t>Переїхати до батьків і здавати свою квартиру</a:t>
              </a:r>
            </a:p>
            <a:p>
              <a:pPr marL="342900" indent="-342900">
                <a:buAutoNum type="arabicPeriod"/>
              </a:pPr>
              <a:r>
                <a:rPr lang="uk-UA" sz="2800" dirty="0"/>
                <a:t>Здавати квартиру подобово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326974" y="949535"/>
            <a:ext cx="8756644" cy="923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uk-UA" sz="6000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Приклад</a:t>
            </a:r>
            <a:endParaRPr lang="en-US" sz="6000" dirty="0">
              <a:solidFill>
                <a:srgbClr val="FFFFFF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6" name="Freeform 6"/>
          <p:cNvSpPr/>
          <p:nvPr/>
        </p:nvSpPr>
        <p:spPr>
          <a:xfrm rot="-10800000">
            <a:off x="111338" y="2134544"/>
            <a:ext cx="8644306" cy="7386953"/>
          </a:xfrm>
          <a:custGeom>
            <a:avLst/>
            <a:gdLst/>
            <a:ahLst/>
            <a:cxnLst/>
            <a:rect l="l" t="t" r="r" b="b"/>
            <a:pathLst>
              <a:path w="8644306" h="7386953">
                <a:moveTo>
                  <a:pt x="0" y="0"/>
                </a:moveTo>
                <a:lnTo>
                  <a:pt x="8644306" y="0"/>
                </a:lnTo>
                <a:lnTo>
                  <a:pt x="8644306" y="7386953"/>
                </a:lnTo>
                <a:lnTo>
                  <a:pt x="0" y="73869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1157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529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326974" y="949535"/>
            <a:ext cx="8756644" cy="1838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600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Вправа “Коло мрій, бажань та цілей”</a:t>
            </a:r>
          </a:p>
        </p:txBody>
      </p:sp>
      <p:sp>
        <p:nvSpPr>
          <p:cNvPr id="3" name="Freeform 3"/>
          <p:cNvSpPr/>
          <p:nvPr/>
        </p:nvSpPr>
        <p:spPr>
          <a:xfrm>
            <a:off x="1752601" y="190499"/>
            <a:ext cx="4038600" cy="4475173"/>
          </a:xfrm>
          <a:custGeom>
            <a:avLst/>
            <a:gdLst/>
            <a:ahLst/>
            <a:cxnLst/>
            <a:rect l="l" t="t" r="r" b="b"/>
            <a:pathLst>
              <a:path w="8644306" h="7386953">
                <a:moveTo>
                  <a:pt x="0" y="0"/>
                </a:moveTo>
                <a:lnTo>
                  <a:pt x="8644306" y="0"/>
                </a:lnTo>
                <a:lnTo>
                  <a:pt x="8644306" y="7386952"/>
                </a:lnTo>
                <a:lnTo>
                  <a:pt x="0" y="738695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10800000">
            <a:off x="1143000" y="5177642"/>
            <a:ext cx="5841585" cy="4572000"/>
          </a:xfrm>
          <a:custGeom>
            <a:avLst/>
            <a:gdLst/>
            <a:ahLst/>
            <a:cxnLst/>
            <a:rect l="l" t="t" r="r" b="b"/>
            <a:pathLst>
              <a:path w="8644306" h="7386953">
                <a:moveTo>
                  <a:pt x="0" y="0"/>
                </a:moveTo>
                <a:lnTo>
                  <a:pt x="8644306" y="0"/>
                </a:lnTo>
                <a:lnTo>
                  <a:pt x="8644306" y="7386953"/>
                </a:lnTo>
                <a:lnTo>
                  <a:pt x="0" y="73869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8755644" y="4269500"/>
            <a:ext cx="8756644" cy="4043126"/>
            <a:chOff x="0" y="0"/>
            <a:chExt cx="5919918" cy="273335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919918" cy="2733350"/>
            </a:xfrm>
            <a:custGeom>
              <a:avLst/>
              <a:gdLst/>
              <a:ahLst/>
              <a:cxnLst/>
              <a:rect l="l" t="t" r="r" b="b"/>
              <a:pathLst>
                <a:path w="5919918" h="2733350">
                  <a:moveTo>
                    <a:pt x="5795457" y="2733350"/>
                  </a:moveTo>
                  <a:lnTo>
                    <a:pt x="124460" y="2733350"/>
                  </a:lnTo>
                  <a:cubicBezTo>
                    <a:pt x="55880" y="2733350"/>
                    <a:pt x="0" y="2677470"/>
                    <a:pt x="0" y="260889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795458" y="0"/>
                  </a:lnTo>
                  <a:cubicBezTo>
                    <a:pt x="5864038" y="0"/>
                    <a:pt x="5919918" y="55880"/>
                    <a:pt x="5919918" y="124460"/>
                  </a:cubicBezTo>
                  <a:lnTo>
                    <a:pt x="5919918" y="2608890"/>
                  </a:lnTo>
                  <a:cubicBezTo>
                    <a:pt x="5919918" y="2677470"/>
                    <a:pt x="5864038" y="2733350"/>
                    <a:pt x="5795458" y="273335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9144000" y="4694673"/>
            <a:ext cx="7473367" cy="802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80"/>
              </a:lnSpc>
              <a:spcBef>
                <a:spcPct val="0"/>
              </a:spcBef>
            </a:pPr>
            <a:r>
              <a:rPr lang="en-US" sz="6000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Вибираєм</a:t>
            </a:r>
            <a:r>
              <a:rPr lang="en-US" sz="60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1</a:t>
            </a:r>
            <a:r>
              <a:rPr lang="uk-UA" sz="60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спосіб</a:t>
            </a:r>
            <a:endParaRPr lang="en-US" sz="6000" dirty="0">
              <a:solidFill>
                <a:srgbClr val="000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9144000" y="6224388"/>
            <a:ext cx="7473367" cy="5761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Приклад</a:t>
            </a:r>
            <a:r>
              <a:rPr lang="en-US" sz="33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</a:t>
            </a:r>
            <a:r>
              <a:rPr lang="uk-UA" sz="33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«</a:t>
            </a:r>
            <a:r>
              <a:rPr lang="uk-UA" sz="3399" b="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Створити свій курс</a:t>
            </a:r>
            <a:r>
              <a:rPr lang="uk-UA" sz="33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»</a:t>
            </a:r>
            <a:endParaRPr lang="en-US" sz="3399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</p:spTree>
    <p:extLst>
      <p:ext uri="{BB962C8B-B14F-4D97-AF65-F5344CB8AC3E}">
        <p14:creationId xmlns:p14="http://schemas.microsoft.com/office/powerpoint/2010/main" val="36734103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601754" y="647285"/>
            <a:ext cx="9025513" cy="9025513"/>
            <a:chOff x="0" y="0"/>
            <a:chExt cx="5404631" cy="540463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404631" cy="5404631"/>
            </a:xfrm>
            <a:custGeom>
              <a:avLst/>
              <a:gdLst/>
              <a:ahLst/>
              <a:cxnLst/>
              <a:rect l="l" t="t" r="r" b="b"/>
              <a:pathLst>
                <a:path w="5404631" h="5404631">
                  <a:moveTo>
                    <a:pt x="5280171" y="5404631"/>
                  </a:moveTo>
                  <a:lnTo>
                    <a:pt x="124460" y="5404631"/>
                  </a:lnTo>
                  <a:cubicBezTo>
                    <a:pt x="55880" y="5404631"/>
                    <a:pt x="0" y="5348751"/>
                    <a:pt x="0" y="528017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280171" y="0"/>
                  </a:lnTo>
                  <a:cubicBezTo>
                    <a:pt x="5348751" y="0"/>
                    <a:pt x="5404631" y="55880"/>
                    <a:pt x="5404631" y="124460"/>
                  </a:cubicBezTo>
                  <a:lnTo>
                    <a:pt x="5404631" y="5280171"/>
                  </a:lnTo>
                  <a:cubicBezTo>
                    <a:pt x="5404631" y="5348751"/>
                    <a:pt x="5348751" y="5404631"/>
                    <a:pt x="5280171" y="5404631"/>
                  </a:cubicBezTo>
                  <a:close/>
                </a:path>
              </a:pathLst>
            </a:custGeom>
            <a:solidFill>
              <a:srgbClr val="EDECED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Freeform 5"/>
          <p:cNvSpPr/>
          <p:nvPr/>
        </p:nvSpPr>
        <p:spPr>
          <a:xfrm>
            <a:off x="8237863" y="283394"/>
            <a:ext cx="9753295" cy="9753295"/>
          </a:xfrm>
          <a:custGeom>
            <a:avLst/>
            <a:gdLst/>
            <a:ahLst/>
            <a:cxnLst/>
            <a:rect l="l" t="t" r="r" b="b"/>
            <a:pathLst>
              <a:path w="9753295" h="9753295">
                <a:moveTo>
                  <a:pt x="0" y="0"/>
                </a:moveTo>
                <a:lnTo>
                  <a:pt x="9753295" y="0"/>
                </a:lnTo>
                <a:lnTo>
                  <a:pt x="9753295" y="9753295"/>
                </a:lnTo>
                <a:lnTo>
                  <a:pt x="0" y="97532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395569" y="1805462"/>
            <a:ext cx="6618885" cy="18303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99"/>
              </a:lnSpc>
            </a:pPr>
            <a:r>
              <a:rPr lang="en-US" sz="3999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Перевіряєм</a:t>
            </a:r>
            <a:r>
              <a:rPr lang="en-US" sz="3999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мрію</a:t>
            </a:r>
            <a:r>
              <a:rPr lang="en-US" sz="3999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і </a:t>
            </a:r>
            <a:r>
              <a:rPr lang="en-US" sz="3999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вирішуєм</a:t>
            </a:r>
            <a:r>
              <a:rPr lang="en-US" sz="3999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чи</a:t>
            </a:r>
            <a:r>
              <a:rPr lang="en-US" sz="3999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будемо</a:t>
            </a:r>
            <a:r>
              <a:rPr lang="en-US" sz="3999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втілювати</a:t>
            </a:r>
            <a:r>
              <a:rPr lang="en-US" sz="3999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її</a:t>
            </a:r>
            <a:r>
              <a:rPr lang="en-US" sz="3999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в </a:t>
            </a:r>
            <a:r>
              <a:rPr lang="en-US" sz="3999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життя</a:t>
            </a:r>
            <a:endParaRPr lang="en-US" sz="3999" dirty="0">
              <a:solidFill>
                <a:srgbClr val="000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9371159" y="2306174"/>
            <a:ext cx="2920030" cy="15107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4"/>
              </a:lnSpc>
              <a:spcBef>
                <a:spcPct val="0"/>
              </a:spcBef>
            </a:pPr>
            <a:r>
              <a:rPr lang="en-US" sz="3800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Що</a:t>
            </a:r>
            <a:r>
              <a:rPr lang="en-US" sz="38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3800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буде</a:t>
            </a:r>
            <a:r>
              <a:rPr lang="en-US" sz="38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, </a:t>
            </a:r>
            <a:r>
              <a:rPr lang="en-US" sz="3800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якщо</a:t>
            </a:r>
            <a:r>
              <a:rPr lang="en-US" sz="38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3800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це</a:t>
            </a:r>
            <a:r>
              <a:rPr lang="en-US" sz="38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3800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відбудетья</a:t>
            </a:r>
            <a:r>
              <a:rPr lang="en-US" sz="38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4100493" y="2306174"/>
            <a:ext cx="2920030" cy="1390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5"/>
              </a:lnSpc>
              <a:spcBef>
                <a:spcPct val="0"/>
              </a:spcBef>
            </a:pPr>
            <a:r>
              <a:rPr lang="en-US" sz="3500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Що</a:t>
            </a:r>
            <a:r>
              <a:rPr lang="en-US" sz="35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буде</a:t>
            </a:r>
            <a:r>
              <a:rPr lang="en-US" sz="35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, </a:t>
            </a:r>
            <a:r>
              <a:rPr lang="en-US" sz="3500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якщо</a:t>
            </a:r>
            <a:r>
              <a:rPr lang="en-US" sz="35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це</a:t>
            </a:r>
            <a:r>
              <a:rPr lang="en-US" sz="35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3500" b="1" dirty="0" err="1">
                <a:solidFill>
                  <a:srgbClr val="000000"/>
                </a:solidFill>
                <a:latin typeface="Poppins Medium Bold"/>
                <a:ea typeface="Poppins Medium Bold"/>
                <a:cs typeface="Poppins Medium Bold"/>
                <a:sym typeface="Poppins Medium Bold"/>
              </a:rPr>
              <a:t>не</a:t>
            </a:r>
            <a:r>
              <a:rPr lang="en-US" sz="35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відбудеться</a:t>
            </a:r>
            <a:r>
              <a:rPr lang="en-US" sz="35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144000" y="6461005"/>
            <a:ext cx="2920030" cy="18874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08"/>
              </a:lnSpc>
              <a:spcBef>
                <a:spcPct val="0"/>
              </a:spcBef>
            </a:pPr>
            <a:r>
              <a:rPr lang="en-US" sz="3600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Чого</a:t>
            </a:r>
            <a:r>
              <a:rPr lang="en-US" sz="36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Poppins Medium Bold"/>
                <a:ea typeface="Poppins Medium Bold"/>
                <a:cs typeface="Poppins Medium Bold"/>
                <a:sym typeface="Poppins Medium Bold"/>
              </a:rPr>
              <a:t>не</a:t>
            </a:r>
            <a:r>
              <a:rPr lang="en-US" sz="36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буде</a:t>
            </a:r>
            <a:r>
              <a:rPr lang="en-US" sz="36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, </a:t>
            </a:r>
            <a:r>
              <a:rPr lang="en-US" sz="3600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якщо</a:t>
            </a:r>
            <a:r>
              <a:rPr lang="en-US" sz="36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це</a:t>
            </a:r>
            <a:r>
              <a:rPr lang="en-US" sz="36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відбудетсь</a:t>
            </a:r>
            <a:r>
              <a:rPr lang="en-US" sz="36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?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4100493" y="6227642"/>
            <a:ext cx="2920030" cy="23541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08"/>
              </a:lnSpc>
              <a:spcBef>
                <a:spcPct val="0"/>
              </a:spcBef>
            </a:pPr>
            <a:r>
              <a:rPr lang="en-US" sz="3600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Чого</a:t>
            </a:r>
            <a:r>
              <a:rPr lang="en-US" sz="36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Poppins Medium Bold"/>
                <a:ea typeface="Poppins Medium Bold"/>
                <a:cs typeface="Poppins Medium Bold"/>
                <a:sym typeface="Poppins Medium Bold"/>
              </a:rPr>
              <a:t>не</a:t>
            </a:r>
            <a:r>
              <a:rPr lang="en-US" sz="36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буде</a:t>
            </a:r>
            <a:r>
              <a:rPr lang="en-US" sz="36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, </a:t>
            </a:r>
            <a:r>
              <a:rPr lang="en-US" sz="3600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якщо</a:t>
            </a:r>
            <a:r>
              <a:rPr lang="en-US" sz="36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це</a:t>
            </a:r>
            <a:r>
              <a:rPr lang="en-US" sz="36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Poppins Medium Bold"/>
                <a:ea typeface="Poppins Medium Bold"/>
                <a:cs typeface="Poppins Medium Bold"/>
                <a:sym typeface="Poppins Medium Bold"/>
              </a:rPr>
              <a:t>не</a:t>
            </a:r>
            <a:r>
              <a:rPr lang="en-US" sz="36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відбудеться</a:t>
            </a:r>
            <a:r>
              <a:rPr lang="en-US" sz="36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?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95569" y="494344"/>
            <a:ext cx="5918498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Квадрат Декарта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95569" y="3548537"/>
            <a:ext cx="7476161" cy="1471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20"/>
              </a:lnSpc>
            </a:pPr>
            <a:r>
              <a:rPr lang="en-US" sz="28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в кожному з квадратів пишемо позитивне і негативне - виявляємо скриті вигоди, які бувають навіть від негативнх ситуацій</a:t>
            </a:r>
          </a:p>
        </p:txBody>
      </p:sp>
      <p:sp>
        <p:nvSpPr>
          <p:cNvPr id="13" name="Freeform 4">
            <a:extLst>
              <a:ext uri="{FF2B5EF4-FFF2-40B4-BE49-F238E27FC236}">
                <a16:creationId xmlns:a16="http://schemas.microsoft.com/office/drawing/2014/main" id="{0DE340E0-1734-7FEC-970A-7193E475DAFC}"/>
              </a:ext>
            </a:extLst>
          </p:cNvPr>
          <p:cNvSpPr/>
          <p:nvPr/>
        </p:nvSpPr>
        <p:spPr>
          <a:xfrm>
            <a:off x="390081" y="5266534"/>
            <a:ext cx="6180158" cy="4721615"/>
          </a:xfrm>
          <a:custGeom>
            <a:avLst/>
            <a:gdLst/>
            <a:ahLst/>
            <a:cxnLst/>
            <a:rect l="l" t="t" r="r" b="b"/>
            <a:pathLst>
              <a:path w="7154870" h="5307613">
                <a:moveTo>
                  <a:pt x="0" y="0"/>
                </a:moveTo>
                <a:lnTo>
                  <a:pt x="7154870" y="0"/>
                </a:lnTo>
                <a:lnTo>
                  <a:pt x="7154870" y="5307612"/>
                </a:lnTo>
                <a:lnTo>
                  <a:pt x="0" y="530761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529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8326974" y="949535"/>
            <a:ext cx="8756644" cy="923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uk-UA" sz="6000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Приклад</a:t>
            </a:r>
            <a:endParaRPr lang="en-US" sz="6000" dirty="0">
              <a:solidFill>
                <a:srgbClr val="FFFFFF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6" name="Freeform 6"/>
          <p:cNvSpPr/>
          <p:nvPr/>
        </p:nvSpPr>
        <p:spPr>
          <a:xfrm rot="-10800000">
            <a:off x="111338" y="2134544"/>
            <a:ext cx="8644306" cy="7386953"/>
          </a:xfrm>
          <a:custGeom>
            <a:avLst/>
            <a:gdLst/>
            <a:ahLst/>
            <a:cxnLst/>
            <a:rect l="l" t="t" r="r" b="b"/>
            <a:pathLst>
              <a:path w="8644306" h="7386953">
                <a:moveTo>
                  <a:pt x="0" y="0"/>
                </a:moveTo>
                <a:lnTo>
                  <a:pt x="8644306" y="0"/>
                </a:lnTo>
                <a:lnTo>
                  <a:pt x="8644306" y="7386953"/>
                </a:lnTo>
                <a:lnTo>
                  <a:pt x="0" y="73869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EC007ADC-243F-ABA6-973C-CB0459B03D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8454735"/>
              </p:ext>
            </p:extLst>
          </p:nvPr>
        </p:nvGraphicFramePr>
        <p:xfrm>
          <a:off x="8915400" y="3238500"/>
          <a:ext cx="8644308" cy="6416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322154">
                  <a:extLst>
                    <a:ext uri="{9D8B030D-6E8A-4147-A177-3AD203B41FA5}">
                      <a16:colId xmlns:a16="http://schemas.microsoft.com/office/drawing/2014/main" val="1846901883"/>
                    </a:ext>
                  </a:extLst>
                </a:gridCol>
                <a:gridCol w="4322154">
                  <a:extLst>
                    <a:ext uri="{9D8B030D-6E8A-4147-A177-3AD203B41FA5}">
                      <a16:colId xmlns:a16="http://schemas.microsoft.com/office/drawing/2014/main" val="1512119095"/>
                    </a:ext>
                  </a:extLst>
                </a:gridCol>
              </a:tblGrid>
              <a:tr h="2781300">
                <a:tc>
                  <a:txBody>
                    <a:bodyPr/>
                    <a:lstStyle/>
                    <a:p>
                      <a:pPr marL="0" marR="0" lvl="0" indent="0" algn="l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</a:rPr>
                        <a:t>Що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</a:rPr>
                        <a:t>буде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</a:rPr>
                        <a:t>,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</a:rPr>
                        <a:t>якщо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</a:rPr>
                        <a:t>це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</a:rPr>
                        <a:t>відбудетья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</a:rPr>
                        <a:t>?</a:t>
                      </a:r>
                    </a:p>
                    <a:p>
                      <a:r>
                        <a:rPr lang="uk-UA" sz="1400" b="1" dirty="0"/>
                        <a:t>Позитивне: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uk-UA" sz="1400" dirty="0"/>
                        <a:t>Зявиться додатковий дохід.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uk-UA" sz="1400" dirty="0"/>
                        <a:t>Буду  займатись там, що мені подобається.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uk-UA" sz="1400" dirty="0"/>
                        <a:t>Стану відомою.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uk-UA" sz="1400" dirty="0"/>
                        <a:t>Допоможу великій кількості людей.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uk-UA" sz="1400" dirty="0"/>
                        <a:t>Нові друзі.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uk-UA" sz="1400" dirty="0"/>
                        <a:t>Навчусь багато нового.</a:t>
                      </a:r>
                    </a:p>
                    <a:p>
                      <a:pPr marL="0" indent="0">
                        <a:buNone/>
                      </a:pPr>
                      <a:endParaRPr lang="uk-UA" sz="1400" dirty="0"/>
                    </a:p>
                    <a:p>
                      <a:pPr marL="0" indent="0">
                        <a:buNone/>
                      </a:pPr>
                      <a:r>
                        <a:rPr lang="uk-UA" sz="1400" b="1" dirty="0"/>
                        <a:t>Негативне: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uk-UA" sz="1400" dirty="0"/>
                        <a:t>Стану відомою і мені не будуть давати проходу на вулиці.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uk-UA" sz="1400" dirty="0"/>
                        <a:t>Втрачу приватність.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uk-UA" sz="1400" dirty="0"/>
                        <a:t>Опозорюсь. Всі будуть знати, що я тупа.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</a:rPr>
                        <a:t>Що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</a:rPr>
                        <a:t>буде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</a:rPr>
                        <a:t>,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</a:rPr>
                        <a:t>якщо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</a:rPr>
                        <a:t>це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rgbClr val="000000"/>
                          </a:solidFill>
                          <a:latin typeface="Poppins Medium Bold"/>
                          <a:ea typeface="Poppins Medium Bold"/>
                          <a:cs typeface="Poppins Medium Bold"/>
                          <a:sym typeface="Poppins Medium Bold"/>
                        </a:rPr>
                        <a:t>не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</a:rPr>
                        <a:t>відбудеться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</a:rPr>
                        <a:t>?</a:t>
                      </a:r>
                    </a:p>
                    <a:p>
                      <a:pPr marL="0" marR="0" lvl="0" indent="0" algn="l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Позитивне:</a:t>
                      </a:r>
                    </a:p>
                    <a:p>
                      <a:pPr marL="342900" marR="0" lvl="0" indent="-342900" algn="l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kumimoji="0" lang="uk-UA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Все залишиться як є і це не погано.</a:t>
                      </a:r>
                    </a:p>
                    <a:p>
                      <a:pPr marL="342900" marR="0" lvl="0" indent="-342900" algn="l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kumimoji="0" lang="uk-UA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Старі друзі.</a:t>
                      </a:r>
                    </a:p>
                    <a:p>
                      <a:pPr marL="0" marR="0" lvl="0" indent="0" algn="l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uk-UA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Негативне:</a:t>
                      </a:r>
                    </a:p>
                    <a:p>
                      <a:pPr marL="342900" marR="0" lvl="0" indent="-342900" algn="l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kumimoji="0" lang="uk-UA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Буду до кінця життя думати, а що було б, якби я наважилась.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2064754"/>
                  </a:ext>
                </a:extLst>
              </a:tr>
              <a:tr h="2781300">
                <a:tc>
                  <a:txBody>
                    <a:bodyPr/>
                    <a:lstStyle/>
                    <a:p>
                      <a:pPr marL="0" marR="0" lvl="0" indent="0" algn="l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</a:rPr>
                        <a:t>Чого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rgbClr val="000000"/>
                          </a:solidFill>
                          <a:latin typeface="Poppins Medium Bold"/>
                          <a:ea typeface="Poppins Medium Bold"/>
                          <a:cs typeface="Poppins Medium Bold"/>
                          <a:sym typeface="Poppins Medium Bold"/>
                        </a:rPr>
                        <a:t>не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</a:rPr>
                        <a:t>буде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</a:rPr>
                        <a:t>,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</a:rPr>
                        <a:t>якщо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</a:rPr>
                        <a:t>це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</a:rPr>
                        <a:t>відбудетсь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</a:rPr>
                        <a:t>?</a:t>
                      </a:r>
                      <a:endParaRPr lang="uk-UA" sz="2000" dirty="0">
                        <a:solidFill>
                          <a:srgbClr val="000000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  <a:p>
                      <a:pPr marL="0" marR="0" lvl="0" indent="0" algn="l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1" dirty="0">
                          <a:solidFill>
                            <a:srgbClr val="000000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</a:rPr>
                        <a:t>Позитивне:</a:t>
                      </a:r>
                      <a:endParaRPr lang="en-US" sz="1400" b="1" dirty="0">
                        <a:solidFill>
                          <a:srgbClr val="000000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  <a:p>
                      <a:pPr marL="342900" indent="-342900">
                        <a:buAutoNum type="arabicPeriod"/>
                      </a:pPr>
                      <a:r>
                        <a:rPr lang="uk-UA" sz="1400" dirty="0"/>
                        <a:t>Старого життя.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uk-UA" sz="1400" dirty="0"/>
                        <a:t>Ліні.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uk-UA" sz="1400" dirty="0"/>
                        <a:t>Прокрастинації.</a:t>
                      </a:r>
                      <a:endParaRPr lang="uk-UA" sz="1400" baseline="0" dirty="0"/>
                    </a:p>
                    <a:p>
                      <a:pPr marL="342900" indent="-342900">
                        <a:buAutoNum type="arabicPeriod"/>
                      </a:pPr>
                      <a:endParaRPr lang="uk-UA" sz="1400" dirty="0"/>
                    </a:p>
                    <a:p>
                      <a:pPr marL="0" indent="0">
                        <a:buNone/>
                      </a:pPr>
                      <a:r>
                        <a:rPr lang="uk-UA" sz="1400" b="1" dirty="0"/>
                        <a:t>Негативне: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uk-UA" sz="1400" dirty="0"/>
                        <a:t>Часу.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uk-UA" sz="1400" dirty="0"/>
                        <a:t>Приватності.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uk-UA" sz="1400" dirty="0"/>
                        <a:t>Грошей (витрати на створення і маркетинг).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uk-UA" sz="1400" dirty="0"/>
                        <a:t>Старих друзів.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</a:rPr>
                        <a:t>Чого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rgbClr val="000000"/>
                          </a:solidFill>
                          <a:latin typeface="Poppins Medium Bold"/>
                          <a:ea typeface="Poppins Medium Bold"/>
                          <a:cs typeface="Poppins Medium Bold"/>
                          <a:sym typeface="Poppins Medium Bold"/>
                        </a:rPr>
                        <a:t>не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</a:rPr>
                        <a:t>буде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</a:rPr>
                        <a:t>,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</a:rPr>
                        <a:t>якщо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</a:rPr>
                        <a:t>це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rgbClr val="000000"/>
                          </a:solidFill>
                          <a:latin typeface="Poppins Medium Bold"/>
                          <a:ea typeface="Poppins Medium Bold"/>
                          <a:cs typeface="Poppins Medium Bold"/>
                          <a:sym typeface="Poppins Medium Bold"/>
                        </a:rPr>
                        <a:t>не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</a:rPr>
                        <a:t>відбудеться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</a:rPr>
                        <a:t>?</a:t>
                      </a:r>
                    </a:p>
                    <a:p>
                      <a:pPr marL="0" marR="0" lvl="0" indent="0" algn="l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1" dirty="0">
                          <a:solidFill>
                            <a:srgbClr val="000000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</a:rPr>
                        <a:t>Позитивне:</a:t>
                      </a:r>
                      <a:endParaRPr lang="en-US" sz="1400" b="1" dirty="0">
                        <a:solidFill>
                          <a:srgbClr val="000000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  <a:p>
                      <a:pPr marL="342900" indent="-342900">
                        <a:buAutoNum type="arabicPeriod"/>
                      </a:pPr>
                      <a:r>
                        <a:rPr lang="uk-UA" sz="1400" dirty="0"/>
                        <a:t>Змін.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uk-UA" sz="1400" dirty="0"/>
                        <a:t>Додаткового доходу.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uk-UA" sz="1400" dirty="0"/>
                        <a:t>Слави.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uk-UA" sz="1400" dirty="0"/>
                        <a:t>Нових друзів.</a:t>
                      </a:r>
                    </a:p>
                    <a:p>
                      <a:pPr marL="342900" marR="0" lvl="0" indent="-342900" algn="l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kumimoji="0" lang="uk-UA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Багато людей не отримають знання.</a:t>
                      </a:r>
                      <a:endParaRPr lang="uk-UA" sz="1400" dirty="0"/>
                    </a:p>
                    <a:p>
                      <a:pPr marL="0" indent="0">
                        <a:buNone/>
                      </a:pPr>
                      <a:endParaRPr lang="uk-UA" sz="1400" dirty="0"/>
                    </a:p>
                    <a:p>
                      <a:pPr marL="0" indent="0">
                        <a:buNone/>
                      </a:pPr>
                      <a:r>
                        <a:rPr lang="uk-UA" sz="1400" b="1" dirty="0"/>
                        <a:t>Негативне: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uk-UA" sz="1400" dirty="0"/>
                        <a:t>Позору.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uk-UA" sz="1400" dirty="0"/>
                        <a:t>Змін.</a:t>
                      </a:r>
                    </a:p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71498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78654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C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2853137" y="4082955"/>
            <a:ext cx="12581725" cy="2447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</a:pPr>
            <a:r>
              <a:rPr lang="en-US" sz="800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Чим мрія відрізняється від цілі?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52040" y="6571389"/>
            <a:ext cx="4724400" cy="3579276"/>
          </a:xfrm>
          <a:custGeom>
            <a:avLst/>
            <a:gdLst/>
            <a:ahLst/>
            <a:cxnLst/>
            <a:rect l="l" t="t" r="r" b="b"/>
            <a:pathLst>
              <a:path w="5616152" h="4166164">
                <a:moveTo>
                  <a:pt x="0" y="0"/>
                </a:moveTo>
                <a:lnTo>
                  <a:pt x="5616152" y="0"/>
                </a:lnTo>
                <a:lnTo>
                  <a:pt x="5616152" y="4166163"/>
                </a:lnTo>
                <a:lnTo>
                  <a:pt x="0" y="416616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0171817" y="2292560"/>
            <a:ext cx="8116183" cy="7994440"/>
          </a:xfrm>
          <a:custGeom>
            <a:avLst/>
            <a:gdLst/>
            <a:ahLst/>
            <a:cxnLst/>
            <a:rect l="l" t="t" r="r" b="b"/>
            <a:pathLst>
              <a:path w="8116183" h="7994440">
                <a:moveTo>
                  <a:pt x="0" y="0"/>
                </a:moveTo>
                <a:lnTo>
                  <a:pt x="8116183" y="0"/>
                </a:lnTo>
                <a:lnTo>
                  <a:pt x="8116183" y="7994440"/>
                </a:lnTo>
                <a:lnTo>
                  <a:pt x="0" y="799444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454019" y="2048872"/>
            <a:ext cx="9331335" cy="3317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368"/>
              </a:lnSpc>
            </a:pPr>
            <a:r>
              <a:rPr lang="en-US" sz="424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S — Specific — конкретні</a:t>
            </a:r>
          </a:p>
          <a:p>
            <a:pPr algn="just">
              <a:lnSpc>
                <a:spcPts val="4368"/>
              </a:lnSpc>
            </a:pPr>
            <a:r>
              <a:rPr lang="en-US" sz="424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M — Measurable — вимірювані</a:t>
            </a:r>
          </a:p>
          <a:p>
            <a:pPr algn="just">
              <a:lnSpc>
                <a:spcPts val="4368"/>
              </a:lnSpc>
            </a:pPr>
            <a:r>
              <a:rPr lang="en-US" sz="424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 — achievable — досяжні</a:t>
            </a:r>
          </a:p>
          <a:p>
            <a:pPr algn="just">
              <a:lnSpc>
                <a:spcPts val="4368"/>
              </a:lnSpc>
            </a:pPr>
            <a:r>
              <a:rPr lang="en-US" sz="424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R — relevant — релевантні</a:t>
            </a:r>
          </a:p>
          <a:p>
            <a:pPr algn="just">
              <a:lnSpc>
                <a:spcPts val="4368"/>
              </a:lnSpc>
            </a:pPr>
            <a:r>
              <a:rPr lang="en-US" sz="424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T — time bound — обмежені часом</a:t>
            </a:r>
          </a:p>
          <a:p>
            <a:pPr algn="just">
              <a:lnSpc>
                <a:spcPts val="4368"/>
              </a:lnSpc>
              <a:spcBef>
                <a:spcPct val="0"/>
              </a:spcBef>
            </a:pPr>
            <a:endParaRPr lang="en-US" sz="4241">
              <a:solidFill>
                <a:srgbClr val="000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581523" y="4791632"/>
            <a:ext cx="720059" cy="807163"/>
          </a:xfrm>
          <a:custGeom>
            <a:avLst/>
            <a:gdLst/>
            <a:ahLst/>
            <a:cxnLst/>
            <a:rect l="l" t="t" r="r" b="b"/>
            <a:pathLst>
              <a:path w="720059" h="807163">
                <a:moveTo>
                  <a:pt x="0" y="0"/>
                </a:moveTo>
                <a:lnTo>
                  <a:pt x="720059" y="0"/>
                </a:lnTo>
                <a:lnTo>
                  <a:pt x="720059" y="807163"/>
                </a:lnTo>
                <a:lnTo>
                  <a:pt x="0" y="80716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470645" y="5741723"/>
            <a:ext cx="1031596" cy="778386"/>
          </a:xfrm>
          <a:custGeom>
            <a:avLst/>
            <a:gdLst/>
            <a:ahLst/>
            <a:cxnLst/>
            <a:rect l="l" t="t" r="r" b="b"/>
            <a:pathLst>
              <a:path w="1031596" h="778386">
                <a:moveTo>
                  <a:pt x="0" y="0"/>
                </a:moveTo>
                <a:lnTo>
                  <a:pt x="1031596" y="0"/>
                </a:lnTo>
                <a:lnTo>
                  <a:pt x="1031596" y="778386"/>
                </a:lnTo>
                <a:lnTo>
                  <a:pt x="0" y="77838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454019" y="933450"/>
            <a:ext cx="9331335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Цілі, на відміну від мрій є: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5191125"/>
            <a:ext cx="8483771" cy="407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90"/>
              </a:lnSpc>
              <a:spcBef>
                <a:spcPct val="0"/>
              </a:spcBef>
            </a:pPr>
            <a:r>
              <a:rPr lang="en-US" sz="3000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Через</a:t>
            </a:r>
            <a:r>
              <a:rPr lang="en-US" sz="30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рік</a:t>
            </a:r>
            <a:r>
              <a:rPr lang="en-US" sz="30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у мене є </a:t>
            </a:r>
            <a:r>
              <a:rPr lang="en-US" sz="3000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сертифіікат</a:t>
            </a:r>
            <a:r>
              <a:rPr lang="en-US" sz="30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TOEFL C2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688046" y="6032869"/>
            <a:ext cx="8483771" cy="407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9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Я покращую англійську мову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C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2853137" y="1243323"/>
            <a:ext cx="12581725" cy="2447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</a:pPr>
            <a:r>
              <a:rPr lang="en-US" sz="800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Довгострокові та короткострокові цілі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998569" y="4697426"/>
            <a:ext cx="6290863" cy="4319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188303" lvl="1" indent="-594151" algn="just">
              <a:lnSpc>
                <a:spcPts val="5669"/>
              </a:lnSpc>
              <a:buFont typeface="Arial"/>
              <a:buChar char="•"/>
            </a:pPr>
            <a:r>
              <a:rPr lang="en-US" sz="5503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5 років</a:t>
            </a:r>
          </a:p>
          <a:p>
            <a:pPr marL="1188303" lvl="1" indent="-594151" algn="just">
              <a:lnSpc>
                <a:spcPts val="5669"/>
              </a:lnSpc>
              <a:buFont typeface="Arial"/>
              <a:buChar char="•"/>
            </a:pPr>
            <a:r>
              <a:rPr lang="en-US" sz="5503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Рік</a:t>
            </a:r>
          </a:p>
          <a:p>
            <a:pPr marL="1188303" lvl="1" indent="-594151" algn="just">
              <a:lnSpc>
                <a:spcPts val="5669"/>
              </a:lnSpc>
              <a:buFont typeface="Arial"/>
              <a:buChar char="•"/>
            </a:pPr>
            <a:r>
              <a:rPr lang="en-US" sz="5503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Квартал</a:t>
            </a:r>
          </a:p>
          <a:p>
            <a:pPr marL="1188303" lvl="1" indent="-594151" algn="just">
              <a:lnSpc>
                <a:spcPts val="5669"/>
              </a:lnSpc>
              <a:buFont typeface="Arial"/>
              <a:buChar char="•"/>
            </a:pPr>
            <a:r>
              <a:rPr lang="en-US" sz="5503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Місяць</a:t>
            </a:r>
          </a:p>
          <a:p>
            <a:pPr marL="1188303" lvl="1" indent="-594151" algn="just">
              <a:lnSpc>
                <a:spcPts val="5669"/>
              </a:lnSpc>
              <a:buFont typeface="Arial"/>
              <a:buChar char="•"/>
            </a:pPr>
            <a:r>
              <a:rPr lang="en-US" sz="5503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Тиждень</a:t>
            </a:r>
          </a:p>
          <a:p>
            <a:pPr marL="1188303" lvl="1" indent="-594151" algn="just">
              <a:lnSpc>
                <a:spcPts val="5669"/>
              </a:lnSpc>
              <a:buFont typeface="Arial"/>
              <a:buChar char="•"/>
            </a:pPr>
            <a:r>
              <a:rPr lang="en-US" sz="5503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День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529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326974" y="566499"/>
            <a:ext cx="8756644" cy="2752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600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Вправа “Перетворюємо мрію на SMART ціль”</a:t>
            </a:r>
          </a:p>
        </p:txBody>
      </p:sp>
      <p:sp>
        <p:nvSpPr>
          <p:cNvPr id="3" name="Freeform 3"/>
          <p:cNvSpPr/>
          <p:nvPr/>
        </p:nvSpPr>
        <p:spPr>
          <a:xfrm>
            <a:off x="1066800" y="1485900"/>
            <a:ext cx="6805097" cy="6584552"/>
          </a:xfrm>
          <a:custGeom>
            <a:avLst/>
            <a:gdLst/>
            <a:ahLst/>
            <a:cxnLst/>
            <a:rect l="l" t="t" r="r" b="b"/>
            <a:pathLst>
              <a:path w="8644306" h="7386953">
                <a:moveTo>
                  <a:pt x="0" y="0"/>
                </a:moveTo>
                <a:lnTo>
                  <a:pt x="8644306" y="0"/>
                </a:lnTo>
                <a:lnTo>
                  <a:pt x="8644306" y="7386952"/>
                </a:lnTo>
                <a:lnTo>
                  <a:pt x="0" y="73869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8658290" y="3913016"/>
            <a:ext cx="9219375" cy="4678645"/>
            <a:chOff x="0" y="0"/>
            <a:chExt cx="5919918" cy="300423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919918" cy="3004238"/>
            </a:xfrm>
            <a:custGeom>
              <a:avLst/>
              <a:gdLst/>
              <a:ahLst/>
              <a:cxnLst/>
              <a:rect l="l" t="t" r="r" b="b"/>
              <a:pathLst>
                <a:path w="5919918" h="3004238">
                  <a:moveTo>
                    <a:pt x="5795457" y="3004238"/>
                  </a:moveTo>
                  <a:lnTo>
                    <a:pt x="124460" y="3004238"/>
                  </a:lnTo>
                  <a:cubicBezTo>
                    <a:pt x="55880" y="3004238"/>
                    <a:pt x="0" y="2948358"/>
                    <a:pt x="0" y="287977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795458" y="0"/>
                  </a:lnTo>
                  <a:cubicBezTo>
                    <a:pt x="5864038" y="0"/>
                    <a:pt x="5919918" y="55880"/>
                    <a:pt x="5919918" y="124460"/>
                  </a:cubicBezTo>
                  <a:lnTo>
                    <a:pt x="5919918" y="2879778"/>
                  </a:lnTo>
                  <a:cubicBezTo>
                    <a:pt x="5919918" y="2948358"/>
                    <a:pt x="5864038" y="3004238"/>
                    <a:pt x="5795458" y="3004238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968613" y="4364750"/>
            <a:ext cx="7473367" cy="3158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79"/>
              </a:lnSpc>
              <a:spcBef>
                <a:spcPct val="0"/>
              </a:spcBef>
            </a:pPr>
            <a:r>
              <a:rPr lang="en-US" sz="5999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Вибираємо</a:t>
            </a:r>
            <a:r>
              <a:rPr lang="en-US" sz="5999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1 </a:t>
            </a:r>
            <a:r>
              <a:rPr lang="en-US" sz="5999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найкращий</a:t>
            </a:r>
            <a:r>
              <a:rPr lang="en-US" sz="5999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5999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спосіб</a:t>
            </a:r>
            <a:r>
              <a:rPr lang="en-US" sz="5999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і </a:t>
            </a:r>
            <a:r>
              <a:rPr lang="en-US" sz="5999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записуємо</a:t>
            </a:r>
            <a:r>
              <a:rPr lang="en-US" sz="5999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5999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його</a:t>
            </a:r>
            <a:r>
              <a:rPr lang="en-US" sz="5999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5999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як</a:t>
            </a:r>
            <a:r>
              <a:rPr lang="en-US" sz="5999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SMART </a:t>
            </a:r>
            <a:r>
              <a:rPr lang="en-US" sz="5999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ціль</a:t>
            </a:r>
            <a:endParaRPr lang="en-US" sz="5999" dirty="0">
              <a:solidFill>
                <a:srgbClr val="000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529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955733" y="4152900"/>
            <a:ext cx="8756644" cy="2133601"/>
            <a:chOff x="-24248" y="-16101"/>
            <a:chExt cx="5919918" cy="840672"/>
          </a:xfrm>
        </p:grpSpPr>
        <p:sp>
          <p:nvSpPr>
            <p:cNvPr id="3" name="Freeform 3"/>
            <p:cNvSpPr/>
            <p:nvPr/>
          </p:nvSpPr>
          <p:spPr>
            <a:xfrm>
              <a:off x="-24248" y="-16101"/>
              <a:ext cx="5919918" cy="840672"/>
            </a:xfrm>
            <a:custGeom>
              <a:avLst/>
              <a:gdLst/>
              <a:ahLst/>
              <a:cxnLst/>
              <a:rect l="l" t="t" r="r" b="b"/>
              <a:pathLst>
                <a:path w="5919918" h="2733350">
                  <a:moveTo>
                    <a:pt x="5795457" y="2733350"/>
                  </a:moveTo>
                  <a:lnTo>
                    <a:pt x="124460" y="2733350"/>
                  </a:lnTo>
                  <a:cubicBezTo>
                    <a:pt x="55880" y="2733350"/>
                    <a:pt x="0" y="2677470"/>
                    <a:pt x="0" y="260889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795458" y="0"/>
                  </a:lnTo>
                  <a:cubicBezTo>
                    <a:pt x="5864038" y="0"/>
                    <a:pt x="5919918" y="55880"/>
                    <a:pt x="5919918" y="124460"/>
                  </a:cubicBezTo>
                  <a:lnTo>
                    <a:pt x="5919918" y="2608890"/>
                  </a:lnTo>
                  <a:cubicBezTo>
                    <a:pt x="5919918" y="2677470"/>
                    <a:pt x="5864038" y="2733350"/>
                    <a:pt x="5795458" y="273335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algn="ctr"/>
              <a:r>
                <a:rPr lang="uk-UA" sz="4000" dirty="0"/>
                <a:t>Через 1 місяць у мене є записаний і запущений курс вартістю 15</a:t>
              </a:r>
              <a:r>
                <a:rPr lang="en-US" sz="4000" dirty="0"/>
                <a:t>$</a:t>
              </a:r>
              <a:r>
                <a:rPr lang="uk-UA" sz="4000" dirty="0"/>
                <a:t> і 100 учнів</a:t>
              </a:r>
              <a:endParaRPr lang="en-US" sz="4000" dirty="0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326974" y="949535"/>
            <a:ext cx="8756644" cy="923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uk-UA" sz="6000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Приклад</a:t>
            </a:r>
            <a:endParaRPr lang="en-US" sz="6000" dirty="0">
              <a:solidFill>
                <a:srgbClr val="FFFFFF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6" name="Freeform 6"/>
          <p:cNvSpPr/>
          <p:nvPr/>
        </p:nvSpPr>
        <p:spPr>
          <a:xfrm rot="-10800000">
            <a:off x="111338" y="2134544"/>
            <a:ext cx="8644306" cy="7386953"/>
          </a:xfrm>
          <a:custGeom>
            <a:avLst/>
            <a:gdLst/>
            <a:ahLst/>
            <a:cxnLst/>
            <a:rect l="l" t="t" r="r" b="b"/>
            <a:pathLst>
              <a:path w="8644306" h="7386953">
                <a:moveTo>
                  <a:pt x="0" y="0"/>
                </a:moveTo>
                <a:lnTo>
                  <a:pt x="8644306" y="0"/>
                </a:lnTo>
                <a:lnTo>
                  <a:pt x="8644306" y="7386953"/>
                </a:lnTo>
                <a:lnTo>
                  <a:pt x="0" y="73869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12101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529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326974" y="949535"/>
            <a:ext cx="8756644" cy="1838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600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Вправа “З'їсти слона по шматочках”</a:t>
            </a:r>
          </a:p>
        </p:txBody>
      </p:sp>
      <p:sp>
        <p:nvSpPr>
          <p:cNvPr id="4" name="Freeform 4"/>
          <p:cNvSpPr/>
          <p:nvPr/>
        </p:nvSpPr>
        <p:spPr>
          <a:xfrm rot="-10800000">
            <a:off x="89039" y="1943100"/>
            <a:ext cx="8160040" cy="7239000"/>
          </a:xfrm>
          <a:custGeom>
            <a:avLst/>
            <a:gdLst/>
            <a:ahLst/>
            <a:cxnLst/>
            <a:rect l="l" t="t" r="r" b="b"/>
            <a:pathLst>
              <a:path w="8644306" h="7386953">
                <a:moveTo>
                  <a:pt x="0" y="0"/>
                </a:moveTo>
                <a:lnTo>
                  <a:pt x="8644306" y="0"/>
                </a:lnTo>
                <a:lnTo>
                  <a:pt x="8644306" y="7386953"/>
                </a:lnTo>
                <a:lnTo>
                  <a:pt x="0" y="73869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8755644" y="4269500"/>
            <a:ext cx="8756644" cy="4043126"/>
            <a:chOff x="0" y="0"/>
            <a:chExt cx="5919918" cy="273335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919918" cy="2733350"/>
            </a:xfrm>
            <a:custGeom>
              <a:avLst/>
              <a:gdLst/>
              <a:ahLst/>
              <a:cxnLst/>
              <a:rect l="l" t="t" r="r" b="b"/>
              <a:pathLst>
                <a:path w="5919918" h="2733350">
                  <a:moveTo>
                    <a:pt x="5795457" y="2733350"/>
                  </a:moveTo>
                  <a:lnTo>
                    <a:pt x="124460" y="2733350"/>
                  </a:lnTo>
                  <a:cubicBezTo>
                    <a:pt x="55880" y="2733350"/>
                    <a:pt x="0" y="2677470"/>
                    <a:pt x="0" y="260889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795458" y="0"/>
                  </a:lnTo>
                  <a:cubicBezTo>
                    <a:pt x="5864038" y="0"/>
                    <a:pt x="5919918" y="55880"/>
                    <a:pt x="5919918" y="124460"/>
                  </a:cubicBezTo>
                  <a:lnTo>
                    <a:pt x="5919918" y="2608890"/>
                  </a:lnTo>
                  <a:cubicBezTo>
                    <a:pt x="5919918" y="2677470"/>
                    <a:pt x="5864038" y="2733350"/>
                    <a:pt x="5795458" y="273335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9144000" y="5149968"/>
            <a:ext cx="7473367" cy="23774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80"/>
              </a:lnSpc>
              <a:spcBef>
                <a:spcPct val="0"/>
              </a:spcBef>
            </a:pPr>
            <a:r>
              <a:rPr lang="en-US" sz="600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Розбиваєм велику ціль на багато маленьких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529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 rot="-10800000">
            <a:off x="89039" y="1943100"/>
            <a:ext cx="8160040" cy="7239000"/>
          </a:xfrm>
          <a:custGeom>
            <a:avLst/>
            <a:gdLst/>
            <a:ahLst/>
            <a:cxnLst/>
            <a:rect l="l" t="t" r="r" b="b"/>
            <a:pathLst>
              <a:path w="8644306" h="7386953">
                <a:moveTo>
                  <a:pt x="0" y="0"/>
                </a:moveTo>
                <a:lnTo>
                  <a:pt x="8644306" y="0"/>
                </a:lnTo>
                <a:lnTo>
                  <a:pt x="8644306" y="7386953"/>
                </a:lnTo>
                <a:lnTo>
                  <a:pt x="0" y="73869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F505EA3-923B-1785-2C8F-65A5543BC3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25000" y="0"/>
            <a:ext cx="8099881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94979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C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2853137" y="3473355"/>
            <a:ext cx="12581725" cy="3667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</a:pPr>
            <a:r>
              <a:rPr lang="en-US" sz="800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Ціль можна і треба міняти, якщо вона втратила актуальність!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C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4080643"/>
            <a:ext cx="12839700" cy="4963475"/>
            <a:chOff x="0" y="0"/>
            <a:chExt cx="3948024" cy="22240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948024" cy="2224011"/>
            </a:xfrm>
            <a:custGeom>
              <a:avLst/>
              <a:gdLst/>
              <a:ahLst/>
              <a:cxnLst/>
              <a:rect l="l" t="t" r="r" b="b"/>
              <a:pathLst>
                <a:path w="3948024" h="2224011">
                  <a:moveTo>
                    <a:pt x="3823564" y="2224010"/>
                  </a:moveTo>
                  <a:lnTo>
                    <a:pt x="124460" y="2224010"/>
                  </a:lnTo>
                  <a:cubicBezTo>
                    <a:pt x="55880" y="2224010"/>
                    <a:pt x="0" y="2168130"/>
                    <a:pt x="0" y="209955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823564" y="0"/>
                  </a:lnTo>
                  <a:cubicBezTo>
                    <a:pt x="3892144" y="0"/>
                    <a:pt x="3948024" y="55880"/>
                    <a:pt x="3948024" y="124460"/>
                  </a:cubicBezTo>
                  <a:lnTo>
                    <a:pt x="3948024" y="2099551"/>
                  </a:lnTo>
                  <a:cubicBezTo>
                    <a:pt x="3948024" y="2168130"/>
                    <a:pt x="3892144" y="2224011"/>
                    <a:pt x="3823564" y="2224011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28700" y="1019175"/>
            <a:ext cx="9118654" cy="2447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600"/>
              </a:lnSpc>
            </a:pPr>
            <a:r>
              <a:rPr lang="en-US" sz="800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Винагорода за досягнення цілі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33216" y="4642358"/>
            <a:ext cx="11189283" cy="38470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53997" lvl="1" indent="-526999" algn="l">
              <a:lnSpc>
                <a:spcPts val="5028"/>
              </a:lnSpc>
              <a:buAutoNum type="arabicPeriod"/>
            </a:pPr>
            <a:r>
              <a:rPr lang="en-US" sz="488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4881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Відпочинок</a:t>
            </a:r>
            <a:r>
              <a:rPr lang="en-US" sz="488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4881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на</a:t>
            </a:r>
            <a:r>
              <a:rPr lang="en-US" sz="488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4881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морі</a:t>
            </a:r>
            <a:endParaRPr lang="en-US" sz="4881" dirty="0">
              <a:solidFill>
                <a:srgbClr val="000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1053997" lvl="1" indent="-526999" algn="l">
              <a:lnSpc>
                <a:spcPts val="5028"/>
              </a:lnSpc>
              <a:buAutoNum type="arabicPeriod"/>
            </a:pPr>
            <a:r>
              <a:rPr lang="en-US" sz="488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4881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Прикраса</a:t>
            </a:r>
            <a:endParaRPr lang="en-US" sz="4881" dirty="0">
              <a:solidFill>
                <a:srgbClr val="000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1053997" lvl="1" indent="-526999" algn="l">
              <a:lnSpc>
                <a:spcPts val="5028"/>
              </a:lnSpc>
              <a:buAutoNum type="arabicPeriod"/>
            </a:pPr>
            <a:r>
              <a:rPr lang="en-US" sz="488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4881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Спа-день</a:t>
            </a:r>
            <a:endParaRPr lang="en-US" sz="4881" dirty="0">
              <a:solidFill>
                <a:srgbClr val="000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1053997" lvl="1" indent="-526999" algn="l">
              <a:lnSpc>
                <a:spcPts val="5028"/>
              </a:lnSpc>
              <a:buAutoNum type="arabicPeriod"/>
            </a:pPr>
            <a:r>
              <a:rPr lang="en-US" sz="488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4881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Чіт-міл</a:t>
            </a:r>
            <a:r>
              <a:rPr lang="en-US" sz="488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(</a:t>
            </a:r>
            <a:r>
              <a:rPr lang="en-US" sz="4881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вечеря</a:t>
            </a:r>
            <a:r>
              <a:rPr lang="en-US" sz="488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з </a:t>
            </a:r>
            <a:r>
              <a:rPr lang="en-US" sz="4881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МакДональдса</a:t>
            </a:r>
            <a:r>
              <a:rPr lang="en-US" sz="488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)</a:t>
            </a:r>
          </a:p>
          <a:p>
            <a:pPr marL="1053997" lvl="1" indent="-526999" algn="l">
              <a:lnSpc>
                <a:spcPts val="5028"/>
              </a:lnSpc>
              <a:spcBef>
                <a:spcPct val="0"/>
              </a:spcBef>
              <a:buAutoNum type="arabicPeriod"/>
            </a:pPr>
            <a:r>
              <a:rPr lang="en-US" sz="488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4881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Ваш</a:t>
            </a:r>
            <a:r>
              <a:rPr lang="en-US" sz="488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4881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варіант</a:t>
            </a:r>
            <a:r>
              <a:rPr lang="en-US" sz="488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9044118"/>
            <a:ext cx="8709622" cy="1057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1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Обовязково купуємо собі винагороду, коли досягаємо ціль!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475400"/>
            <a:ext cx="7360563" cy="1983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08"/>
              </a:lnSpc>
            </a:pPr>
            <a:r>
              <a:rPr lang="uk-UA" sz="64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Рекомендовані книги та курси</a:t>
            </a:r>
          </a:p>
        </p:txBody>
      </p:sp>
      <p:sp>
        <p:nvSpPr>
          <p:cNvPr id="3" name="Freeform 3"/>
          <p:cNvSpPr/>
          <p:nvPr/>
        </p:nvSpPr>
        <p:spPr>
          <a:xfrm>
            <a:off x="7417023" y="1809330"/>
            <a:ext cx="444559" cy="444559"/>
          </a:xfrm>
          <a:custGeom>
            <a:avLst/>
            <a:gdLst/>
            <a:ahLst/>
            <a:cxnLst/>
            <a:rect l="l" t="t" r="r" b="b"/>
            <a:pathLst>
              <a:path w="444559" h="444559">
                <a:moveTo>
                  <a:pt x="0" y="0"/>
                </a:moveTo>
                <a:lnTo>
                  <a:pt x="444559" y="0"/>
                </a:lnTo>
                <a:lnTo>
                  <a:pt x="444559" y="444559"/>
                </a:lnTo>
                <a:lnTo>
                  <a:pt x="0" y="44455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7417023" y="3309259"/>
            <a:ext cx="444559" cy="444559"/>
          </a:xfrm>
          <a:custGeom>
            <a:avLst/>
            <a:gdLst/>
            <a:ahLst/>
            <a:cxnLst/>
            <a:rect l="l" t="t" r="r" b="b"/>
            <a:pathLst>
              <a:path w="444559" h="444559">
                <a:moveTo>
                  <a:pt x="0" y="0"/>
                </a:moveTo>
                <a:lnTo>
                  <a:pt x="444559" y="0"/>
                </a:lnTo>
                <a:lnTo>
                  <a:pt x="444559" y="444560"/>
                </a:lnTo>
                <a:lnTo>
                  <a:pt x="0" y="44456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8242868" y="1494488"/>
            <a:ext cx="8610247" cy="1070170"/>
            <a:chOff x="0" y="0"/>
            <a:chExt cx="5384045" cy="66918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384045" cy="669185"/>
            </a:xfrm>
            <a:custGeom>
              <a:avLst/>
              <a:gdLst/>
              <a:ahLst/>
              <a:cxnLst/>
              <a:rect l="l" t="t" r="r" b="b"/>
              <a:pathLst>
                <a:path w="5384045" h="669185">
                  <a:moveTo>
                    <a:pt x="5259585" y="669184"/>
                  </a:moveTo>
                  <a:lnTo>
                    <a:pt x="124460" y="669184"/>
                  </a:lnTo>
                  <a:cubicBezTo>
                    <a:pt x="55880" y="669184"/>
                    <a:pt x="0" y="613305"/>
                    <a:pt x="0" y="54472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259585" y="0"/>
                  </a:lnTo>
                  <a:cubicBezTo>
                    <a:pt x="5328165" y="0"/>
                    <a:pt x="5384045" y="55880"/>
                    <a:pt x="5384045" y="124460"/>
                  </a:cubicBezTo>
                  <a:lnTo>
                    <a:pt x="5384045" y="544725"/>
                  </a:lnTo>
                  <a:cubicBezTo>
                    <a:pt x="5384045" y="613305"/>
                    <a:pt x="5328165" y="669185"/>
                    <a:pt x="5259585" y="669185"/>
                  </a:cubicBezTo>
                  <a:close/>
                </a:path>
              </a:pathLst>
            </a:custGeom>
            <a:solidFill>
              <a:srgbClr val="EDECED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242868" y="2753566"/>
            <a:ext cx="8610247" cy="1611961"/>
            <a:chOff x="0" y="0"/>
            <a:chExt cx="7586972" cy="142038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586972" cy="1420389"/>
            </a:xfrm>
            <a:custGeom>
              <a:avLst/>
              <a:gdLst/>
              <a:ahLst/>
              <a:cxnLst/>
              <a:rect l="l" t="t" r="r" b="b"/>
              <a:pathLst>
                <a:path w="7586972" h="1420389">
                  <a:moveTo>
                    <a:pt x="7462512" y="1420389"/>
                  </a:moveTo>
                  <a:lnTo>
                    <a:pt x="124460" y="1420389"/>
                  </a:lnTo>
                  <a:cubicBezTo>
                    <a:pt x="55880" y="1420389"/>
                    <a:pt x="0" y="1364509"/>
                    <a:pt x="0" y="129592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462512" y="0"/>
                  </a:lnTo>
                  <a:cubicBezTo>
                    <a:pt x="7531092" y="0"/>
                    <a:pt x="7586972" y="55880"/>
                    <a:pt x="7586972" y="124460"/>
                  </a:cubicBezTo>
                  <a:lnTo>
                    <a:pt x="7586972" y="1295929"/>
                  </a:lnTo>
                  <a:cubicBezTo>
                    <a:pt x="7586972" y="1364509"/>
                    <a:pt x="7531092" y="1420389"/>
                    <a:pt x="7462512" y="1420389"/>
                  </a:cubicBezTo>
                  <a:close/>
                </a:path>
              </a:pathLst>
            </a:custGeom>
            <a:solidFill>
              <a:srgbClr val="EDECED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242868" y="4554474"/>
            <a:ext cx="8610247" cy="1074319"/>
            <a:chOff x="0" y="0"/>
            <a:chExt cx="7586972" cy="94664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7586972" cy="946643"/>
            </a:xfrm>
            <a:custGeom>
              <a:avLst/>
              <a:gdLst/>
              <a:ahLst/>
              <a:cxnLst/>
              <a:rect l="l" t="t" r="r" b="b"/>
              <a:pathLst>
                <a:path w="7586972" h="946643">
                  <a:moveTo>
                    <a:pt x="7462512" y="946643"/>
                  </a:moveTo>
                  <a:lnTo>
                    <a:pt x="124460" y="946643"/>
                  </a:lnTo>
                  <a:cubicBezTo>
                    <a:pt x="55880" y="946643"/>
                    <a:pt x="0" y="890763"/>
                    <a:pt x="0" y="8221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462512" y="0"/>
                  </a:lnTo>
                  <a:cubicBezTo>
                    <a:pt x="7531092" y="0"/>
                    <a:pt x="7586972" y="55880"/>
                    <a:pt x="7586972" y="124460"/>
                  </a:cubicBezTo>
                  <a:lnTo>
                    <a:pt x="7586972" y="822183"/>
                  </a:lnTo>
                  <a:cubicBezTo>
                    <a:pt x="7586972" y="890763"/>
                    <a:pt x="7531092" y="946643"/>
                    <a:pt x="7462512" y="946643"/>
                  </a:cubicBezTo>
                  <a:close/>
                </a:path>
              </a:pathLst>
            </a:custGeom>
            <a:solidFill>
              <a:srgbClr val="EDECED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242868" y="6108175"/>
            <a:ext cx="8610247" cy="1074319"/>
            <a:chOff x="0" y="0"/>
            <a:chExt cx="7586972" cy="94664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7586972" cy="946643"/>
            </a:xfrm>
            <a:custGeom>
              <a:avLst/>
              <a:gdLst/>
              <a:ahLst/>
              <a:cxnLst/>
              <a:rect l="l" t="t" r="r" b="b"/>
              <a:pathLst>
                <a:path w="7586972" h="946643">
                  <a:moveTo>
                    <a:pt x="7462512" y="946643"/>
                  </a:moveTo>
                  <a:lnTo>
                    <a:pt x="124460" y="946643"/>
                  </a:lnTo>
                  <a:cubicBezTo>
                    <a:pt x="55880" y="946643"/>
                    <a:pt x="0" y="890763"/>
                    <a:pt x="0" y="8221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462512" y="0"/>
                  </a:lnTo>
                  <a:cubicBezTo>
                    <a:pt x="7531092" y="0"/>
                    <a:pt x="7586972" y="55880"/>
                    <a:pt x="7586972" y="124460"/>
                  </a:cubicBezTo>
                  <a:lnTo>
                    <a:pt x="7586972" y="822183"/>
                  </a:lnTo>
                  <a:cubicBezTo>
                    <a:pt x="7586972" y="890763"/>
                    <a:pt x="7531092" y="946643"/>
                    <a:pt x="7462512" y="946643"/>
                  </a:cubicBezTo>
                  <a:close/>
                </a:path>
              </a:pathLst>
            </a:custGeom>
            <a:solidFill>
              <a:srgbClr val="EDECED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242868" y="7668269"/>
            <a:ext cx="8610247" cy="1074319"/>
            <a:chOff x="0" y="0"/>
            <a:chExt cx="7586972" cy="946643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7586972" cy="946643"/>
            </a:xfrm>
            <a:custGeom>
              <a:avLst/>
              <a:gdLst/>
              <a:ahLst/>
              <a:cxnLst/>
              <a:rect l="l" t="t" r="r" b="b"/>
              <a:pathLst>
                <a:path w="7586972" h="946643">
                  <a:moveTo>
                    <a:pt x="7462512" y="946643"/>
                  </a:moveTo>
                  <a:lnTo>
                    <a:pt x="124460" y="946643"/>
                  </a:lnTo>
                  <a:cubicBezTo>
                    <a:pt x="55880" y="946643"/>
                    <a:pt x="0" y="890763"/>
                    <a:pt x="0" y="8221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462512" y="0"/>
                  </a:lnTo>
                  <a:cubicBezTo>
                    <a:pt x="7531092" y="0"/>
                    <a:pt x="7586972" y="55880"/>
                    <a:pt x="7586972" y="124460"/>
                  </a:cubicBezTo>
                  <a:lnTo>
                    <a:pt x="7586972" y="822183"/>
                  </a:lnTo>
                  <a:cubicBezTo>
                    <a:pt x="7586972" y="890763"/>
                    <a:pt x="7531092" y="946643"/>
                    <a:pt x="7462512" y="946643"/>
                  </a:cubicBezTo>
                  <a:close/>
                </a:path>
              </a:pathLst>
            </a:custGeom>
            <a:solidFill>
              <a:srgbClr val="EDECED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6" name="Freeform 16"/>
          <p:cNvSpPr/>
          <p:nvPr/>
        </p:nvSpPr>
        <p:spPr>
          <a:xfrm>
            <a:off x="7417023" y="6423055"/>
            <a:ext cx="444559" cy="444559"/>
          </a:xfrm>
          <a:custGeom>
            <a:avLst/>
            <a:gdLst/>
            <a:ahLst/>
            <a:cxnLst/>
            <a:rect l="l" t="t" r="r" b="b"/>
            <a:pathLst>
              <a:path w="444559" h="444559">
                <a:moveTo>
                  <a:pt x="0" y="0"/>
                </a:moveTo>
                <a:lnTo>
                  <a:pt x="444559" y="0"/>
                </a:lnTo>
                <a:lnTo>
                  <a:pt x="444559" y="444559"/>
                </a:lnTo>
                <a:lnTo>
                  <a:pt x="0" y="44455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>
            <a:off x="7417023" y="7924889"/>
            <a:ext cx="444559" cy="444559"/>
          </a:xfrm>
          <a:custGeom>
            <a:avLst/>
            <a:gdLst/>
            <a:ahLst/>
            <a:cxnLst/>
            <a:rect l="l" t="t" r="r" b="b"/>
            <a:pathLst>
              <a:path w="444559" h="444559">
                <a:moveTo>
                  <a:pt x="0" y="0"/>
                </a:moveTo>
                <a:lnTo>
                  <a:pt x="444559" y="0"/>
                </a:lnTo>
                <a:lnTo>
                  <a:pt x="444559" y="444559"/>
                </a:lnTo>
                <a:lnTo>
                  <a:pt x="0" y="44455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TextBox 18"/>
          <p:cNvSpPr txBox="1"/>
          <p:nvPr/>
        </p:nvSpPr>
        <p:spPr>
          <a:xfrm>
            <a:off x="8242868" y="1683342"/>
            <a:ext cx="8610247" cy="1200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90"/>
              </a:lnSpc>
            </a:pPr>
            <a:r>
              <a:rPr lang="uk-UA" sz="30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Девід Аллен “Як упорядкувати справи. Мистецтво продуктивності без стресу”</a:t>
            </a:r>
          </a:p>
          <a:p>
            <a:pPr algn="l">
              <a:lnSpc>
                <a:spcPts val="3090"/>
              </a:lnSpc>
              <a:spcBef>
                <a:spcPct val="0"/>
              </a:spcBef>
            </a:pPr>
            <a:endParaRPr lang="uk-UA" sz="3000" dirty="0">
              <a:solidFill>
                <a:srgbClr val="000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8389263" y="2933884"/>
            <a:ext cx="8463853" cy="1163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37"/>
              </a:lnSpc>
            </a:pPr>
            <a:r>
              <a:rPr lang="uk-UA" sz="2948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Катерина Ленгольд “Просто космос. Практикум із Agile-життя, сповненого сенсу й енергії”</a:t>
            </a:r>
          </a:p>
          <a:p>
            <a:pPr algn="l">
              <a:lnSpc>
                <a:spcPts val="3037"/>
              </a:lnSpc>
              <a:spcBef>
                <a:spcPct val="0"/>
              </a:spcBef>
            </a:pPr>
            <a:endParaRPr lang="en-US" sz="2948" dirty="0">
              <a:solidFill>
                <a:srgbClr val="000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8242868" y="4716347"/>
            <a:ext cx="8610247" cy="7981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90"/>
              </a:lnSpc>
              <a:spcBef>
                <a:spcPct val="0"/>
              </a:spcBef>
            </a:pPr>
            <a:r>
              <a:rPr lang="uk-UA" sz="30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Тетяна Курганська “Як досягати цілі. Легкі вправи для потужних результатів”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89263" y="7771882"/>
            <a:ext cx="8610247" cy="7981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90"/>
              </a:lnSpc>
              <a:spcBef>
                <a:spcPct val="0"/>
              </a:spcBef>
            </a:pPr>
            <a:r>
              <a:rPr lang="uk-UA" sz="30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Курс</a:t>
            </a:r>
            <a:r>
              <a:rPr lang="en-US" sz="30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Julian Jenkins  “Personal Productivity, Time Management and Prioritization”</a:t>
            </a:r>
          </a:p>
        </p:txBody>
      </p:sp>
      <p:sp>
        <p:nvSpPr>
          <p:cNvPr id="22" name="Freeform 22"/>
          <p:cNvSpPr/>
          <p:nvPr/>
        </p:nvSpPr>
        <p:spPr>
          <a:xfrm>
            <a:off x="7417023" y="4869354"/>
            <a:ext cx="444559" cy="444559"/>
          </a:xfrm>
          <a:custGeom>
            <a:avLst/>
            <a:gdLst/>
            <a:ahLst/>
            <a:cxnLst/>
            <a:rect l="l" t="t" r="r" b="b"/>
            <a:pathLst>
              <a:path w="444559" h="444559">
                <a:moveTo>
                  <a:pt x="0" y="0"/>
                </a:moveTo>
                <a:lnTo>
                  <a:pt x="444559" y="0"/>
                </a:lnTo>
                <a:lnTo>
                  <a:pt x="444559" y="444559"/>
                </a:lnTo>
                <a:lnTo>
                  <a:pt x="0" y="44455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TextBox 23"/>
          <p:cNvSpPr txBox="1"/>
          <p:nvPr/>
        </p:nvSpPr>
        <p:spPr>
          <a:xfrm>
            <a:off x="8389263" y="6297066"/>
            <a:ext cx="8610247" cy="1200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90"/>
              </a:lnSpc>
            </a:pPr>
            <a:r>
              <a:rPr lang="uk-UA" sz="30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Катерина Ленгольд “Космос. Agile-щоденник для особистого розвитку”</a:t>
            </a:r>
          </a:p>
          <a:p>
            <a:pPr algn="l">
              <a:lnSpc>
                <a:spcPts val="3090"/>
              </a:lnSpc>
              <a:spcBef>
                <a:spcPct val="0"/>
              </a:spcBef>
            </a:pPr>
            <a:endParaRPr lang="en-US" sz="3000" dirty="0">
              <a:solidFill>
                <a:srgbClr val="000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24" name="Freeform 3">
            <a:extLst>
              <a:ext uri="{FF2B5EF4-FFF2-40B4-BE49-F238E27FC236}">
                <a16:creationId xmlns:a16="http://schemas.microsoft.com/office/drawing/2014/main" id="{E20481CF-6DB4-8898-42D1-860F0FFF7ED2}"/>
              </a:ext>
            </a:extLst>
          </p:cNvPr>
          <p:cNvSpPr/>
          <p:nvPr/>
        </p:nvSpPr>
        <p:spPr>
          <a:xfrm>
            <a:off x="1028700" y="4337820"/>
            <a:ext cx="4038600" cy="4475173"/>
          </a:xfrm>
          <a:custGeom>
            <a:avLst/>
            <a:gdLst/>
            <a:ahLst/>
            <a:cxnLst/>
            <a:rect l="l" t="t" r="r" b="b"/>
            <a:pathLst>
              <a:path w="8644306" h="7386953">
                <a:moveTo>
                  <a:pt x="0" y="0"/>
                </a:moveTo>
                <a:lnTo>
                  <a:pt x="8644306" y="0"/>
                </a:lnTo>
                <a:lnTo>
                  <a:pt x="8644306" y="7386952"/>
                </a:lnTo>
                <a:lnTo>
                  <a:pt x="0" y="738695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C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901122" y="5642199"/>
            <a:ext cx="3882428" cy="3616101"/>
            <a:chOff x="0" y="0"/>
            <a:chExt cx="2624710" cy="244466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24710" cy="2444660"/>
            </a:xfrm>
            <a:custGeom>
              <a:avLst/>
              <a:gdLst/>
              <a:ahLst/>
              <a:cxnLst/>
              <a:rect l="l" t="t" r="r" b="b"/>
              <a:pathLst>
                <a:path w="2624710" h="2444660">
                  <a:moveTo>
                    <a:pt x="2500250" y="2444660"/>
                  </a:moveTo>
                  <a:lnTo>
                    <a:pt x="124460" y="2444660"/>
                  </a:lnTo>
                  <a:cubicBezTo>
                    <a:pt x="55880" y="2444660"/>
                    <a:pt x="0" y="2388780"/>
                    <a:pt x="0" y="232020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500250" y="0"/>
                  </a:lnTo>
                  <a:cubicBezTo>
                    <a:pt x="2568830" y="0"/>
                    <a:pt x="2624710" y="55880"/>
                    <a:pt x="2624710" y="124460"/>
                  </a:cubicBezTo>
                  <a:lnTo>
                    <a:pt x="2624710" y="2320200"/>
                  </a:lnTo>
                  <a:cubicBezTo>
                    <a:pt x="2624710" y="2388780"/>
                    <a:pt x="2568830" y="2444660"/>
                    <a:pt x="2500250" y="244466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028700" y="6947217"/>
            <a:ext cx="5443032" cy="1006064"/>
            <a:chOff x="0" y="0"/>
            <a:chExt cx="3679755" cy="68014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679755" cy="680149"/>
            </a:xfrm>
            <a:custGeom>
              <a:avLst/>
              <a:gdLst/>
              <a:ahLst/>
              <a:cxnLst/>
              <a:rect l="l" t="t" r="r" b="b"/>
              <a:pathLst>
                <a:path w="3679755" h="680149">
                  <a:moveTo>
                    <a:pt x="3555295" y="680148"/>
                  </a:moveTo>
                  <a:lnTo>
                    <a:pt x="124460" y="680148"/>
                  </a:lnTo>
                  <a:cubicBezTo>
                    <a:pt x="55880" y="680148"/>
                    <a:pt x="0" y="624268"/>
                    <a:pt x="0" y="55568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555295" y="0"/>
                  </a:lnTo>
                  <a:cubicBezTo>
                    <a:pt x="3623875" y="0"/>
                    <a:pt x="3679755" y="55880"/>
                    <a:pt x="3679755" y="124460"/>
                  </a:cubicBezTo>
                  <a:lnTo>
                    <a:pt x="3679755" y="555689"/>
                  </a:lnTo>
                  <a:cubicBezTo>
                    <a:pt x="3679755" y="624268"/>
                    <a:pt x="3623875" y="680149"/>
                    <a:pt x="3555295" y="680149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28700" y="8252236"/>
            <a:ext cx="5443032" cy="1006064"/>
            <a:chOff x="0" y="0"/>
            <a:chExt cx="3679755" cy="68014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679755" cy="680149"/>
            </a:xfrm>
            <a:custGeom>
              <a:avLst/>
              <a:gdLst/>
              <a:ahLst/>
              <a:cxnLst/>
              <a:rect l="l" t="t" r="r" b="b"/>
              <a:pathLst>
                <a:path w="3679755" h="680149">
                  <a:moveTo>
                    <a:pt x="3555295" y="680148"/>
                  </a:moveTo>
                  <a:lnTo>
                    <a:pt x="124460" y="680148"/>
                  </a:lnTo>
                  <a:cubicBezTo>
                    <a:pt x="55880" y="680148"/>
                    <a:pt x="0" y="624268"/>
                    <a:pt x="0" y="55568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555295" y="0"/>
                  </a:lnTo>
                  <a:cubicBezTo>
                    <a:pt x="3623875" y="0"/>
                    <a:pt x="3679755" y="55880"/>
                    <a:pt x="3679755" y="124460"/>
                  </a:cubicBezTo>
                  <a:lnTo>
                    <a:pt x="3679755" y="555689"/>
                  </a:lnTo>
                  <a:cubicBezTo>
                    <a:pt x="3679755" y="624268"/>
                    <a:pt x="3623875" y="680149"/>
                    <a:pt x="3555295" y="680149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Freeform 9"/>
          <p:cNvSpPr/>
          <p:nvPr/>
        </p:nvSpPr>
        <p:spPr>
          <a:xfrm rot="5300267">
            <a:off x="10477550" y="708628"/>
            <a:ext cx="7930677" cy="7469256"/>
          </a:xfrm>
          <a:custGeom>
            <a:avLst/>
            <a:gdLst/>
            <a:ahLst/>
            <a:cxnLst/>
            <a:rect l="l" t="t" r="r" b="b"/>
            <a:pathLst>
              <a:path w="7930677" h="7469256">
                <a:moveTo>
                  <a:pt x="0" y="0"/>
                </a:moveTo>
                <a:lnTo>
                  <a:pt x="7930677" y="0"/>
                </a:lnTo>
                <a:lnTo>
                  <a:pt x="7930677" y="7469257"/>
                </a:lnTo>
                <a:lnTo>
                  <a:pt x="0" y="74692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0" name="Freeform 10"/>
          <p:cNvSpPr/>
          <p:nvPr/>
        </p:nvSpPr>
        <p:spPr>
          <a:xfrm>
            <a:off x="7288321" y="6020556"/>
            <a:ext cx="3108029" cy="2859386"/>
          </a:xfrm>
          <a:custGeom>
            <a:avLst/>
            <a:gdLst/>
            <a:ahLst/>
            <a:cxnLst/>
            <a:rect l="l" t="t" r="r" b="b"/>
            <a:pathLst>
              <a:path w="3108029" h="2859386">
                <a:moveTo>
                  <a:pt x="0" y="0"/>
                </a:moveTo>
                <a:lnTo>
                  <a:pt x="3108029" y="0"/>
                </a:lnTo>
                <a:lnTo>
                  <a:pt x="3108029" y="2859387"/>
                </a:lnTo>
                <a:lnTo>
                  <a:pt x="0" y="285938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1028700" y="1019175"/>
            <a:ext cx="9118654" cy="1228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600"/>
              </a:lnSpc>
            </a:pPr>
            <a:r>
              <a:rPr lang="en-US" sz="800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Контакти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48428" y="7207044"/>
            <a:ext cx="4803577" cy="543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1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@marianakyrkosh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350633" y="8515257"/>
            <a:ext cx="3523059" cy="543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1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@kolo24.club</a:t>
            </a:r>
          </a:p>
        </p:txBody>
      </p:sp>
      <p:grpSp>
        <p:nvGrpSpPr>
          <p:cNvPr id="8" name="Group 4">
            <a:extLst>
              <a:ext uri="{FF2B5EF4-FFF2-40B4-BE49-F238E27FC236}">
                <a16:creationId xmlns:a16="http://schemas.microsoft.com/office/drawing/2014/main" id="{4547E88E-DC7A-5D0C-96A9-CFEDC4D9D7F4}"/>
              </a:ext>
            </a:extLst>
          </p:cNvPr>
          <p:cNvGrpSpPr/>
          <p:nvPr/>
        </p:nvGrpSpPr>
        <p:grpSpPr>
          <a:xfrm>
            <a:off x="1038639" y="5642199"/>
            <a:ext cx="5443032" cy="1006064"/>
            <a:chOff x="0" y="0"/>
            <a:chExt cx="3679755" cy="680148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E7C58B9D-AC63-6D75-2D1C-269988FE09F1}"/>
                </a:ext>
              </a:extLst>
            </p:cNvPr>
            <p:cNvSpPr/>
            <p:nvPr/>
          </p:nvSpPr>
          <p:spPr>
            <a:xfrm>
              <a:off x="0" y="0"/>
              <a:ext cx="3679755" cy="680149"/>
            </a:xfrm>
            <a:custGeom>
              <a:avLst/>
              <a:gdLst/>
              <a:ahLst/>
              <a:cxnLst/>
              <a:rect l="l" t="t" r="r" b="b"/>
              <a:pathLst>
                <a:path w="3679755" h="680149">
                  <a:moveTo>
                    <a:pt x="3555295" y="680148"/>
                  </a:moveTo>
                  <a:lnTo>
                    <a:pt x="124460" y="680148"/>
                  </a:lnTo>
                  <a:cubicBezTo>
                    <a:pt x="55880" y="680148"/>
                    <a:pt x="0" y="624268"/>
                    <a:pt x="0" y="55568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555295" y="0"/>
                  </a:lnTo>
                  <a:cubicBezTo>
                    <a:pt x="3623875" y="0"/>
                    <a:pt x="3679755" y="55880"/>
                    <a:pt x="3679755" y="124460"/>
                  </a:cubicBezTo>
                  <a:lnTo>
                    <a:pt x="3679755" y="555689"/>
                  </a:lnTo>
                  <a:cubicBezTo>
                    <a:pt x="3679755" y="624268"/>
                    <a:pt x="3623875" y="680149"/>
                    <a:pt x="3555295" y="680149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16" name="TextBox 13">
            <a:extLst>
              <a:ext uri="{FF2B5EF4-FFF2-40B4-BE49-F238E27FC236}">
                <a16:creationId xmlns:a16="http://schemas.microsoft.com/office/drawing/2014/main" id="{285C2675-5A51-AA0B-915A-4BB3B4AAB742}"/>
              </a:ext>
            </a:extLst>
          </p:cNvPr>
          <p:cNvSpPr txBox="1"/>
          <p:nvPr/>
        </p:nvSpPr>
        <p:spPr>
          <a:xfrm>
            <a:off x="1348427" y="5892211"/>
            <a:ext cx="4803577" cy="543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1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sophiospace.com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2248</TotalTime>
  <Words>1468</Words>
  <Application>Microsoft Office PowerPoint</Application>
  <PresentationFormat>Custom</PresentationFormat>
  <Paragraphs>224</Paragraphs>
  <Slides>39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7" baseType="lpstr">
      <vt:lpstr>Poppins Medium</vt:lpstr>
      <vt:lpstr>Canva Sans Bold</vt:lpstr>
      <vt:lpstr>Poppins Medium Bold</vt:lpstr>
      <vt:lpstr>Arial</vt:lpstr>
      <vt:lpstr>Aptos Display</vt:lpstr>
      <vt:lpstr>Aptos</vt:lpstr>
      <vt:lpstr>Canva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Kolo24.Club</dc:title>
  <cp:lastModifiedBy>Mariana Kyrkosh</cp:lastModifiedBy>
  <cp:revision>106</cp:revision>
  <dcterms:created xsi:type="dcterms:W3CDTF">2006-08-16T00:00:00Z</dcterms:created>
  <dcterms:modified xsi:type="dcterms:W3CDTF">2024-09-28T19:13:06Z</dcterms:modified>
  <dc:identifier>DAGR46LZPAs</dc:identifier>
</cp:coreProperties>
</file>